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5143500" cy="9144000"/>
  <p:embeddedFontLst>
    <p:embeddedFont>
      <p:font typeface="IBM Plex Sans"/>
      <p:regular r:id="rId57"/>
      <p:bold r:id="rId58"/>
      <p:italic r:id="rId59"/>
      <p:boldItalic r:id="rId60"/>
    </p:embeddedFont>
    <p:embeddedFont>
      <p:font typeface="Overpass"/>
      <p:regular r:id="rId61"/>
      <p:bold r:id="rId62"/>
      <p:italic r:id="rId63"/>
      <p:boldItalic r:id="rId64"/>
    </p:embeddedFont>
    <p:embeddedFont>
      <p:font typeface="Overpass Mono"/>
      <p:regular r:id="rId65"/>
      <p:bold r:id="rId66"/>
    </p:embeddedFont>
    <p:embeddedFont>
      <p:font typeface="Calligraffitti"/>
      <p:regular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hw1nhUSoASfR+bMWizSR9EJ7i4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585236-4F02-4670-AD4E-6B7FDA239F97}">
  <a:tblStyle styleId="{99585236-4F02-4670-AD4E-6B7FDA239F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verpass-bold.fntdata"/><Relationship Id="rId61" Type="http://schemas.openxmlformats.org/officeDocument/2006/relationships/font" Target="fonts/Overpass-regular.fntdata"/><Relationship Id="rId20" Type="http://schemas.openxmlformats.org/officeDocument/2006/relationships/slide" Target="slides/slide15.xml"/><Relationship Id="rId64" Type="http://schemas.openxmlformats.org/officeDocument/2006/relationships/font" Target="fonts/Overpass-boldItalic.fntdata"/><Relationship Id="rId63" Type="http://schemas.openxmlformats.org/officeDocument/2006/relationships/font" Target="fonts/Overpass-italic.fntdata"/><Relationship Id="rId22" Type="http://schemas.openxmlformats.org/officeDocument/2006/relationships/slide" Target="slides/slide17.xml"/><Relationship Id="rId66" Type="http://schemas.openxmlformats.org/officeDocument/2006/relationships/font" Target="fonts/OverpassMono-bold.fntdata"/><Relationship Id="rId21" Type="http://schemas.openxmlformats.org/officeDocument/2006/relationships/slide" Target="slides/slide16.xml"/><Relationship Id="rId65" Type="http://schemas.openxmlformats.org/officeDocument/2006/relationships/font" Target="fonts/OverpassMono-regular.fntdata"/><Relationship Id="rId24" Type="http://schemas.openxmlformats.org/officeDocument/2006/relationships/slide" Target="slides/slide19.xml"/><Relationship Id="rId68" Type="http://customschemas.google.com/relationships/presentationmetadata" Target="metadata"/><Relationship Id="rId23" Type="http://schemas.openxmlformats.org/officeDocument/2006/relationships/slide" Target="slides/slide18.xml"/><Relationship Id="rId67" Type="http://schemas.openxmlformats.org/officeDocument/2006/relationships/font" Target="fonts/Calligraffitti-regular.fntdata"/><Relationship Id="rId60" Type="http://schemas.openxmlformats.org/officeDocument/2006/relationships/font" Target="fonts/IBMPlex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IBMPlexSans-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IBMPlexSans-italic.fntdata"/><Relationship Id="rId14" Type="http://schemas.openxmlformats.org/officeDocument/2006/relationships/slide" Target="slides/slide9.xml"/><Relationship Id="rId58" Type="http://schemas.openxmlformats.org/officeDocument/2006/relationships/font" Target="fonts/IBMPlex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g3a20634935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g3a20634935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 name="Google Shape;14;g3a20634935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a31ee56539_0_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3a31ee56539_0_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3a31ee56539_0_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31ee56539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3a31ee56539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3a31ee56539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a31ee56539_0_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3a31ee56539_0_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3a31ee56539_0_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86541bf20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86541bf208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386541bf208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86541bf20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386541bf208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386541bf208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86541bf208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386541bf208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386541bf208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a31ee56539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3a31ee56539_0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3a31ee56539_0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a31ee56539_0_6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3a31ee56539_0_6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3a31ee56539_0_6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86541bf208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386541bf208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386541bf208_0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a31ee56539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3a31ee56539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2" name="Google Shape;422;g3a31ee56539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386541bf208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 name="Google Shape;32;g386541bf208_0_5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 name="Google Shape;33;g386541bf208_0_5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a31ee56539_0_7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3a31ee56539_0_7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3a31ee56539_0_7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a31ee56539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3a31ee56539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g3a31ee56539_0_1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a31ee56539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3a31ee56539_0_1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3a31ee56539_0_1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a31ee56539_0_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3a31ee56539_0_7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g3a31ee56539_0_7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86541bf208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386541bf208_0_3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g386541bf208_0_3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86541bf208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386541bf208_0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g386541bf208_0_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86541bf208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386541bf208_0_2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386541bf208_0_2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86541bf208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g386541bf208_0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g386541bf208_0_2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86541bf208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g386541bf208_0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g386541bf208_0_3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86541bf208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g386541bf208_0_3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9" name="Google Shape;649;g386541bf208_0_3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386541bf208_0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g386541bf208_0_5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 name="Google Shape;52;g386541bf208_0_5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a31ee56539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3a31ee56539_0_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3a31ee56539_0_2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a31ee56539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3" name="Google Shape;683;g3a31ee56539_0_2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4" name="Google Shape;684;g3a31ee56539_0_2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a31ee56539_0_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3a31ee56539_0_7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g3a31ee56539_0_7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a31ee56539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3a31ee56539_0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g3a31ee56539_0_2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a31ee56539_0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3a31ee56539_0_2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g3a31ee56539_0_2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86541bf208_0_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4" name="Google Shape;774;g386541bf208_0_3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5" name="Google Shape;775;g386541bf208_0_3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86541bf208_0_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386541bf208_0_4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g386541bf208_0_4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a31ee56539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7" name="Google Shape;827;g3a31ee56539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8" name="Google Shape;828;g3a31ee56539_0_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a31ee56539_0_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3" name="Google Shape;843;g3a31ee56539_0_7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4" name="Google Shape;844;g3a31ee56539_0_7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86541bf208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386541bf208_0_4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6" name="Google Shape;886;g386541bf208_0_4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31ee56539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 name="Google Shape;80;g3a31ee56539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 name="Google Shape;81;g3a31ee56539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a31ee56539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3a31ee56539_0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1" name="Google Shape;911;g3a31ee56539_0_3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a31ee56539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g3a31ee56539_0_3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3a31ee56539_0_3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86541bf208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g386541bf208_0_4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3" name="Google Shape;943;g386541bf208_0_4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a25e8e8c92_0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g3a25e8e8c92_0_2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8" name="Google Shape;968;g3a25e8e8c92_0_2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a31ee56539_0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g3a31ee56539_0_3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4" name="Google Shape;984;g3a31ee56539_0_3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a31ee56539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3a31ee56539_0_3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0" name="Google Shape;1000;g3a31ee56539_0_3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a31ee56539_0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g3a31ee56539_0_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7" name="Google Shape;1017;g3a31ee56539_0_4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a31ee56539_0_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g3a31ee56539_0_4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4" name="Google Shape;1034;g3a31ee56539_0_4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a31ee56539_0_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g3a31ee56539_0_4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0" name="Google Shape;1050;g3a31ee56539_0_4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a31ee56539_0_7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5" name="Google Shape;1065;g3a31ee56539_0_7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6" name="Google Shape;1066;g3a31ee56539_0_7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a31ee56539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3a31ee56539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g3a31ee56539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86541bf208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7" name="Google Shape;1107;g386541bf208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g386541bf208_0_1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86541bf208_0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g386541bf208_0_5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7" name="Google Shape;1137;g386541bf208_0_5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a31ee56539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3a31ee56539_0_6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3a31ee56539_0_6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a31ee56539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3a31ee56539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3a31ee56539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a31ee56539_0_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3a31ee56539_0_6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3a31ee56539_0_6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a31ee56539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3a31ee56539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3a31ee56539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20.png"/><Relationship Id="rId7"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23.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0.png"/><Relationship Id="rId7"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23.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26.png"/><Relationship Id="rId7"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23.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3.png"/><Relationship Id="rId7"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8.png"/><Relationship Id="rId11" Type="http://schemas.openxmlformats.org/officeDocument/2006/relationships/image" Target="../media/image23.png"/><Relationship Id="rId10" Type="http://schemas.openxmlformats.org/officeDocument/2006/relationships/image" Target="../media/image19.png"/><Relationship Id="rId9" Type="http://schemas.openxmlformats.org/officeDocument/2006/relationships/image" Target="../media/image55.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6.png"/><Relationship Id="rId10" Type="http://schemas.openxmlformats.org/officeDocument/2006/relationships/image" Target="../media/image36.png"/><Relationship Id="rId9" Type="http://schemas.openxmlformats.org/officeDocument/2006/relationships/image" Target="../media/image40.png"/><Relationship Id="rId5" Type="http://schemas.openxmlformats.org/officeDocument/2006/relationships/image" Target="../media/image2.png"/><Relationship Id="rId6" Type="http://schemas.openxmlformats.org/officeDocument/2006/relationships/image" Target="../media/image31.png"/><Relationship Id="rId7" Type="http://schemas.openxmlformats.org/officeDocument/2006/relationships/image" Target="../media/image8.png"/><Relationship Id="rId8"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7.png"/><Relationship Id="rId9" Type="http://schemas.openxmlformats.org/officeDocument/2006/relationships/image" Target="../media/image40.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31.png"/><Relationship Id="rId8"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8.png"/><Relationship Id="rId11" Type="http://schemas.openxmlformats.org/officeDocument/2006/relationships/image" Target="../media/image23.png"/><Relationship Id="rId10" Type="http://schemas.openxmlformats.org/officeDocument/2006/relationships/image" Target="../media/image19.png"/><Relationship Id="rId9" Type="http://schemas.openxmlformats.org/officeDocument/2006/relationships/image" Target="../media/image55.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8.png"/><Relationship Id="rId5" Type="http://schemas.openxmlformats.org/officeDocument/2006/relationships/image" Target="../media/image44.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8.png"/><Relationship Id="rId11" Type="http://schemas.openxmlformats.org/officeDocument/2006/relationships/image" Target="../media/image23.png"/><Relationship Id="rId10" Type="http://schemas.openxmlformats.org/officeDocument/2006/relationships/image" Target="../media/image19.png"/><Relationship Id="rId9" Type="http://schemas.openxmlformats.org/officeDocument/2006/relationships/image" Target="../media/image55.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8.png"/><Relationship Id="rId11" Type="http://schemas.openxmlformats.org/officeDocument/2006/relationships/image" Target="../media/image23.png"/><Relationship Id="rId10" Type="http://schemas.openxmlformats.org/officeDocument/2006/relationships/image" Target="../media/image19.png"/><Relationship Id="rId9" Type="http://schemas.openxmlformats.org/officeDocument/2006/relationships/image" Target="../media/image55.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22.png"/><Relationship Id="rId8"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59.png"/><Relationship Id="rId8"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5" name="Shape 15"/>
        <p:cNvGrpSpPr/>
        <p:nvPr/>
      </p:nvGrpSpPr>
      <p:grpSpPr>
        <a:xfrm>
          <a:off x="0" y="0"/>
          <a:ext cx="0" cy="0"/>
          <a:chOff x="0" y="0"/>
          <a:chExt cx="0" cy="0"/>
        </a:xfrm>
      </p:grpSpPr>
      <p:sp>
        <p:nvSpPr>
          <p:cNvPr id="16" name="Google Shape;16;g3a206349354_0_0"/>
          <p:cNvSpPr/>
          <p:nvPr/>
        </p:nvSpPr>
        <p:spPr>
          <a:xfrm>
            <a:off x="476250" y="1947863"/>
            <a:ext cx="6205500" cy="125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3a206349354_0_0"/>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8" name="Google Shape;18;g3a206349354_0_0"/>
          <p:cNvPicPr preferRelativeResize="0"/>
          <p:nvPr/>
        </p:nvPicPr>
        <p:blipFill rotWithShape="1">
          <a:blip r:embed="rId3">
            <a:alphaModFix/>
          </a:blip>
          <a:srcRect b="0" l="0" r="0" t="0"/>
          <a:stretch/>
        </p:blipFill>
        <p:spPr>
          <a:xfrm>
            <a:off x="4572000" y="3200400"/>
            <a:ext cx="3495675" cy="1943100"/>
          </a:xfrm>
          <a:prstGeom prst="rect">
            <a:avLst/>
          </a:prstGeom>
          <a:noFill/>
          <a:ln>
            <a:noFill/>
          </a:ln>
        </p:spPr>
      </p:pic>
      <p:pic>
        <p:nvPicPr>
          <p:cNvPr descr="preencoded.png" id="19" name="Google Shape;19;g3a206349354_0_0"/>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20" name="Google Shape;20;g3a206349354_0_0"/>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21" name="Google Shape;21;g3a206349354_0_0"/>
          <p:cNvPicPr preferRelativeResize="0"/>
          <p:nvPr/>
        </p:nvPicPr>
        <p:blipFill rotWithShape="1">
          <a:blip r:embed="rId6">
            <a:alphaModFix/>
          </a:blip>
          <a:srcRect b="0" l="0" r="0" t="0"/>
          <a:stretch/>
        </p:blipFill>
        <p:spPr>
          <a:xfrm>
            <a:off x="8721131" y="307299"/>
            <a:ext cx="120476" cy="105515"/>
          </a:xfrm>
          <a:prstGeom prst="rect">
            <a:avLst/>
          </a:prstGeom>
          <a:noFill/>
          <a:ln>
            <a:noFill/>
          </a:ln>
        </p:spPr>
      </p:pic>
      <p:pic>
        <p:nvPicPr>
          <p:cNvPr descr="preencoded.png" id="22" name="Google Shape;22;g3a206349354_0_0"/>
          <p:cNvPicPr preferRelativeResize="0"/>
          <p:nvPr/>
        </p:nvPicPr>
        <p:blipFill rotWithShape="1">
          <a:blip r:embed="rId4">
            <a:alphaModFix/>
          </a:blip>
          <a:srcRect b="0" l="0" r="0" t="0"/>
          <a:stretch/>
        </p:blipFill>
        <p:spPr>
          <a:xfrm>
            <a:off x="8721128" y="209550"/>
            <a:ext cx="120476" cy="107273"/>
          </a:xfrm>
          <a:prstGeom prst="rect">
            <a:avLst/>
          </a:prstGeom>
          <a:noFill/>
          <a:ln>
            <a:noFill/>
          </a:ln>
        </p:spPr>
      </p:pic>
      <p:pic>
        <p:nvPicPr>
          <p:cNvPr descr="preencoded.png" id="23" name="Google Shape;23;g3a206349354_0_0"/>
          <p:cNvPicPr preferRelativeResize="0"/>
          <p:nvPr/>
        </p:nvPicPr>
        <p:blipFill rotWithShape="1">
          <a:blip r:embed="rId5">
            <a:alphaModFix/>
          </a:blip>
          <a:srcRect b="0" l="0" r="0" t="0"/>
          <a:stretch/>
        </p:blipFill>
        <p:spPr>
          <a:xfrm>
            <a:off x="8722415" y="457535"/>
            <a:ext cx="120476" cy="107273"/>
          </a:xfrm>
          <a:prstGeom prst="rect">
            <a:avLst/>
          </a:prstGeom>
          <a:noFill/>
          <a:ln>
            <a:noFill/>
          </a:ln>
        </p:spPr>
      </p:pic>
      <p:pic>
        <p:nvPicPr>
          <p:cNvPr descr="preencoded.png" id="24" name="Google Shape;24;g3a206349354_0_0"/>
          <p:cNvPicPr preferRelativeResize="0"/>
          <p:nvPr/>
        </p:nvPicPr>
        <p:blipFill rotWithShape="1">
          <a:blip r:embed="rId4">
            <a:alphaModFix/>
          </a:blip>
          <a:srcRect b="0" l="0" r="0" t="0"/>
          <a:stretch/>
        </p:blipFill>
        <p:spPr>
          <a:xfrm>
            <a:off x="8777536" y="457535"/>
            <a:ext cx="120476" cy="107273"/>
          </a:xfrm>
          <a:prstGeom prst="rect">
            <a:avLst/>
          </a:prstGeom>
          <a:noFill/>
          <a:ln>
            <a:noFill/>
          </a:ln>
        </p:spPr>
      </p:pic>
      <p:pic>
        <p:nvPicPr>
          <p:cNvPr descr="preencoded.png" id="25" name="Google Shape;25;g3a206349354_0_0"/>
          <p:cNvPicPr preferRelativeResize="0"/>
          <p:nvPr/>
        </p:nvPicPr>
        <p:blipFill rotWithShape="1">
          <a:blip r:embed="rId4">
            <a:alphaModFix/>
          </a:blip>
          <a:srcRect b="0" l="0" r="0" t="0"/>
          <a:stretch/>
        </p:blipFill>
        <p:spPr>
          <a:xfrm>
            <a:off x="8833128" y="359787"/>
            <a:ext cx="120476" cy="107273"/>
          </a:xfrm>
          <a:prstGeom prst="rect">
            <a:avLst/>
          </a:prstGeom>
          <a:noFill/>
          <a:ln>
            <a:noFill/>
          </a:ln>
        </p:spPr>
      </p:pic>
      <p:pic>
        <p:nvPicPr>
          <p:cNvPr descr="preencoded.png" id="26" name="Google Shape;26;g3a206349354_0_0"/>
          <p:cNvPicPr preferRelativeResize="0"/>
          <p:nvPr/>
        </p:nvPicPr>
        <p:blipFill rotWithShape="1">
          <a:blip r:embed="rId5">
            <a:alphaModFix/>
          </a:blip>
          <a:srcRect b="0" l="0" r="0" t="0"/>
          <a:stretch/>
        </p:blipFill>
        <p:spPr>
          <a:xfrm>
            <a:off x="8833129" y="457535"/>
            <a:ext cx="120476" cy="107273"/>
          </a:xfrm>
          <a:prstGeom prst="rect">
            <a:avLst/>
          </a:prstGeom>
          <a:noFill/>
          <a:ln>
            <a:noFill/>
          </a:ln>
        </p:spPr>
      </p:pic>
      <p:sp>
        <p:nvSpPr>
          <p:cNvPr id="27" name="Google Shape;27;g3a206349354_0_0"/>
          <p:cNvSpPr/>
          <p:nvPr/>
        </p:nvSpPr>
        <p:spPr>
          <a:xfrm>
            <a:off x="428625" y="381000"/>
            <a:ext cx="1448400" cy="1716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8F8FF"/>
              </a:buClr>
              <a:buSzPts val="1050"/>
              <a:buFont typeface="IBM Plex Sans"/>
              <a:buNone/>
            </a:pPr>
            <a:r>
              <a:rPr b="0" i="0" lang="en-US" sz="1050" u="none" cap="none" strike="noStrike">
                <a:solidFill>
                  <a:srgbClr val="F8F8FF"/>
                </a:solidFill>
                <a:latin typeface="IBM Plex Sans"/>
                <a:ea typeface="IBM Plex Sans"/>
                <a:cs typeface="IBM Plex Sans"/>
                <a:sym typeface="IBM Plex Sans"/>
              </a:rPr>
              <a:t>18 NOVEMBER 2025</a:t>
            </a:r>
            <a:endParaRPr b="0" i="0" sz="1050" u="none" cap="none" strike="noStrike">
              <a:solidFill>
                <a:schemeClr val="dk1"/>
              </a:solidFill>
              <a:latin typeface="Calibri"/>
              <a:ea typeface="Calibri"/>
              <a:cs typeface="Calibri"/>
              <a:sym typeface="Calibri"/>
            </a:endParaRPr>
          </a:p>
        </p:txBody>
      </p:sp>
      <p:sp>
        <p:nvSpPr>
          <p:cNvPr id="28" name="Google Shape;28;g3a206349354_0_0"/>
          <p:cNvSpPr/>
          <p:nvPr/>
        </p:nvSpPr>
        <p:spPr>
          <a:xfrm>
            <a:off x="476250" y="1947875"/>
            <a:ext cx="8717100" cy="800100"/>
          </a:xfrm>
          <a:prstGeom prst="rect">
            <a:avLst/>
          </a:prstGeom>
          <a:noFill/>
          <a:ln>
            <a:noFill/>
          </a:ln>
        </p:spPr>
        <p:txBody>
          <a:bodyPr anchorCtr="0" anchor="ctr" bIns="45700" lIns="91425" spcFirstLastPara="1" rIns="91425" wrap="square" tIns="45700">
            <a:noAutofit/>
          </a:bodyPr>
          <a:lstStyle/>
          <a:p>
            <a:pPr indent="0" lvl="0" marL="0" marR="0" rtl="0" algn="l">
              <a:lnSpc>
                <a:spcPct val="120000"/>
              </a:lnSpc>
              <a:spcBef>
                <a:spcPts val="0"/>
              </a:spcBef>
              <a:spcAft>
                <a:spcPts val="0"/>
              </a:spcAft>
              <a:buClr>
                <a:srgbClr val="F8F8FF"/>
              </a:buClr>
              <a:buSzPts val="5250"/>
              <a:buFont typeface="Overpass Mono"/>
              <a:buNone/>
            </a:pPr>
            <a:r>
              <a:rPr b="0" i="0" lang="en-US" sz="5250" u="none" cap="none" strike="noStrike">
                <a:solidFill>
                  <a:srgbClr val="F8F8FF"/>
                </a:solidFill>
                <a:latin typeface="Overpass Mono"/>
                <a:ea typeface="Overpass Mono"/>
                <a:cs typeface="Overpass Mono"/>
                <a:sym typeface="Overpass Mono"/>
              </a:rPr>
              <a:t>The Death of the __gap</a:t>
            </a:r>
            <a:endParaRPr b="0" i="0" sz="5250" u="none" cap="none" strike="noStrike">
              <a:solidFill>
                <a:schemeClr val="dk1"/>
              </a:solidFill>
              <a:latin typeface="Calibri"/>
              <a:ea typeface="Calibri"/>
              <a:cs typeface="Calibri"/>
              <a:sym typeface="Calibri"/>
            </a:endParaRPr>
          </a:p>
        </p:txBody>
      </p:sp>
      <p:sp>
        <p:nvSpPr>
          <p:cNvPr id="29" name="Google Shape;29;g3a206349354_0_0"/>
          <p:cNvSpPr/>
          <p:nvPr/>
        </p:nvSpPr>
        <p:spPr>
          <a:xfrm>
            <a:off x="428625" y="3641688"/>
            <a:ext cx="6662700" cy="395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D2D2FF"/>
              </a:buClr>
              <a:buSzPts val="2400"/>
              <a:buFont typeface="Overpass Mono"/>
              <a:buNone/>
            </a:pPr>
            <a:r>
              <a:rPr b="0" i="0" lang="en-US" sz="2400" u="none" cap="none" strike="noStrike">
                <a:solidFill>
                  <a:srgbClr val="D2D2FF"/>
                </a:solidFill>
                <a:latin typeface="Overpass Mono"/>
                <a:ea typeface="Overpass Mono"/>
                <a:cs typeface="Overpass Mono"/>
                <a:sym typeface="Overpass Mono"/>
              </a:rPr>
              <a:t>Custom Storage Layouts</a:t>
            </a:r>
            <a:endParaRPr b="0" i="0" sz="2400" u="none" cap="none" strike="noStrike">
              <a:solidFill>
                <a:srgbClr val="D2D2FF"/>
              </a:solidFill>
              <a:latin typeface="Overpass Mono"/>
              <a:ea typeface="Overpass Mono"/>
              <a:cs typeface="Overpass Mono"/>
              <a:sym typeface="Overpass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204" name="Shape 204"/>
        <p:cNvGrpSpPr/>
        <p:nvPr/>
      </p:nvGrpSpPr>
      <p:grpSpPr>
        <a:xfrm>
          <a:off x="0" y="0"/>
          <a:ext cx="0" cy="0"/>
          <a:chOff x="0" y="0"/>
          <a:chExt cx="0" cy="0"/>
        </a:xfrm>
      </p:grpSpPr>
      <p:sp>
        <p:nvSpPr>
          <p:cNvPr id="205" name="Google Shape;205;g3a31ee56539_0_650"/>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06" name="Google Shape;206;g3a31ee56539_0_650"/>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207" name="Google Shape;207;g3a31ee56539_0_650"/>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208" name="Google Shape;208;g3a31ee56539_0_650"/>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209" name="Google Shape;209;g3a31ee56539_0_650"/>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210" name="Google Shape;210;g3a31ee56539_0_650"/>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211" name="Google Shape;211;g3a31ee56539_0_650"/>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212" name="Google Shape;212;g3a31ee56539_0_650"/>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213" name="Google Shape;213;g3a31ee56539_0_650"/>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214" name="Google Shape;214;g3a31ee56539_0_650"/>
          <p:cNvGraphicFramePr/>
          <p:nvPr/>
        </p:nvGraphicFramePr>
        <p:xfrm>
          <a:off x="1749825" y="1730838"/>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worms</a:t>
                      </a:r>
                      <a:endParaRPr sz="1600">
                        <a:solidFill>
                          <a:srgbClr val="58D69A"/>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1</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8F8FF"/>
                          </a:solidFill>
                          <a:latin typeface="Overpass"/>
                          <a:ea typeface="Overpass"/>
                          <a:cs typeface="Overpass"/>
                          <a:sym typeface="Overpass"/>
                        </a:rPr>
                        <a:t>0x03</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8F8FF"/>
                          </a:solidFill>
                          <a:latin typeface="Overpass"/>
                          <a:ea typeface="Overpass"/>
                          <a:cs typeface="Overpass"/>
                          <a:sym typeface="Overpass"/>
                        </a:rPr>
                        <a:t>uint256 </a:t>
                      </a:r>
                      <a:r>
                        <a:rPr lang="en-US">
                          <a:solidFill>
                            <a:srgbClr val="58D69A"/>
                          </a:solidFill>
                          <a:latin typeface="Overpass"/>
                          <a:ea typeface="Overpass"/>
                          <a:cs typeface="Overpass"/>
                          <a:sym typeface="Overpass"/>
                        </a:rPr>
                        <a:t>softwareBugs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2</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58D69A"/>
                          </a:solidFill>
                          <a:latin typeface="Overpass"/>
                          <a:ea typeface="Overpass"/>
                          <a:cs typeface="Overpass"/>
                          <a:sym typeface="Overpass"/>
                        </a:rPr>
                        <a:t>0x02</a:t>
                      </a:r>
                      <a:endParaRPr>
                        <a:solidFill>
                          <a:srgbClr val="58D69A"/>
                        </a:solidFill>
                        <a:latin typeface="Overpass"/>
                        <a:ea typeface="Overpass"/>
                        <a:cs typeface="Overpass"/>
                        <a:sym typeface="Overpass"/>
                      </a:endParaRPr>
                    </a:p>
                  </a:txBody>
                  <a:tcPr marT="91425" marB="91425" marR="91425" marL="91425"/>
                </a:tc>
              </a:tr>
            </a:tbl>
          </a:graphicData>
        </a:graphic>
      </p:graphicFrame>
      <p:pic>
        <p:nvPicPr>
          <p:cNvPr id="215" name="Google Shape;215;g3a31ee56539_0_650"/>
          <p:cNvPicPr preferRelativeResize="0"/>
          <p:nvPr/>
        </p:nvPicPr>
        <p:blipFill rotWithShape="1">
          <a:blip r:embed="rId6">
            <a:alphaModFix/>
          </a:blip>
          <a:srcRect b="66832" l="12964" r="55408" t="1540"/>
          <a:stretch/>
        </p:blipFill>
        <p:spPr>
          <a:xfrm rot="5124485">
            <a:off x="1067588" y="115475"/>
            <a:ext cx="893725" cy="893725"/>
          </a:xfrm>
          <a:prstGeom prst="rect">
            <a:avLst/>
          </a:prstGeom>
          <a:noFill/>
          <a:ln>
            <a:noFill/>
          </a:ln>
        </p:spPr>
      </p:pic>
      <p:pic>
        <p:nvPicPr>
          <p:cNvPr id="216" name="Google Shape;216;g3a31ee56539_0_650"/>
          <p:cNvPicPr preferRelativeResize="0"/>
          <p:nvPr/>
        </p:nvPicPr>
        <p:blipFill rotWithShape="1">
          <a:blip r:embed="rId6">
            <a:alphaModFix/>
          </a:blip>
          <a:srcRect b="66832" l="12964" r="55408" t="1540"/>
          <a:stretch/>
        </p:blipFill>
        <p:spPr>
          <a:xfrm rot="8675891">
            <a:off x="5225125" y="3984075"/>
            <a:ext cx="893725" cy="893725"/>
          </a:xfrm>
          <a:prstGeom prst="rect">
            <a:avLst/>
          </a:prstGeom>
          <a:noFill/>
          <a:ln>
            <a:noFill/>
          </a:ln>
        </p:spPr>
      </p:pic>
      <p:pic>
        <p:nvPicPr>
          <p:cNvPr id="217" name="Google Shape;217;g3a31ee56539_0_650"/>
          <p:cNvPicPr preferRelativeResize="0"/>
          <p:nvPr/>
        </p:nvPicPr>
        <p:blipFill rotWithShape="1">
          <a:blip r:embed="rId6">
            <a:alphaModFix/>
          </a:blip>
          <a:srcRect b="66832" l="12964" r="55408" t="1540"/>
          <a:stretch/>
        </p:blipFill>
        <p:spPr>
          <a:xfrm rot="-5400000">
            <a:off x="1301825" y="3633875"/>
            <a:ext cx="893725" cy="893725"/>
          </a:xfrm>
          <a:prstGeom prst="rect">
            <a:avLst/>
          </a:prstGeom>
          <a:noFill/>
          <a:ln>
            <a:noFill/>
          </a:ln>
        </p:spPr>
      </p:pic>
      <p:pic>
        <p:nvPicPr>
          <p:cNvPr id="218" name="Google Shape;218;g3a31ee56539_0_650"/>
          <p:cNvPicPr preferRelativeResize="0"/>
          <p:nvPr/>
        </p:nvPicPr>
        <p:blipFill rotWithShape="1">
          <a:blip r:embed="rId6">
            <a:alphaModFix/>
          </a:blip>
          <a:srcRect b="66832" l="12964" r="55408" t="1540"/>
          <a:stretch/>
        </p:blipFill>
        <p:spPr>
          <a:xfrm rot="-2462170">
            <a:off x="7754550" y="2730525"/>
            <a:ext cx="893726" cy="893726"/>
          </a:xfrm>
          <a:prstGeom prst="rect">
            <a:avLst/>
          </a:prstGeom>
          <a:noFill/>
          <a:ln>
            <a:noFill/>
          </a:ln>
        </p:spPr>
      </p:pic>
      <p:pic>
        <p:nvPicPr>
          <p:cNvPr id="219" name="Google Shape;219;g3a31ee56539_0_650"/>
          <p:cNvPicPr preferRelativeResize="0"/>
          <p:nvPr/>
        </p:nvPicPr>
        <p:blipFill rotWithShape="1">
          <a:blip r:embed="rId6">
            <a:alphaModFix/>
          </a:blip>
          <a:srcRect b="66832" l="12964" r="55408" t="1540"/>
          <a:stretch/>
        </p:blipFill>
        <p:spPr>
          <a:xfrm rot="-3722039">
            <a:off x="6656375" y="474187"/>
            <a:ext cx="893725" cy="893725"/>
          </a:xfrm>
          <a:prstGeom prst="rect">
            <a:avLst/>
          </a:prstGeom>
          <a:noFill/>
          <a:ln>
            <a:noFill/>
          </a:ln>
        </p:spPr>
      </p:pic>
      <p:pic>
        <p:nvPicPr>
          <p:cNvPr id="220" name="Google Shape;220;g3a31ee56539_0_650"/>
          <p:cNvPicPr preferRelativeResize="0"/>
          <p:nvPr/>
        </p:nvPicPr>
        <p:blipFill rotWithShape="1">
          <a:blip r:embed="rId6">
            <a:alphaModFix/>
          </a:blip>
          <a:srcRect b="66832" l="12964" r="55408" t="1540"/>
          <a:stretch/>
        </p:blipFill>
        <p:spPr>
          <a:xfrm>
            <a:off x="7480450" y="4033538"/>
            <a:ext cx="893726" cy="893725"/>
          </a:xfrm>
          <a:prstGeom prst="rect">
            <a:avLst/>
          </a:prstGeom>
          <a:noFill/>
          <a:ln>
            <a:noFill/>
          </a:ln>
        </p:spPr>
      </p:pic>
      <p:pic>
        <p:nvPicPr>
          <p:cNvPr id="221" name="Google Shape;221;g3a31ee56539_0_650"/>
          <p:cNvPicPr preferRelativeResize="0"/>
          <p:nvPr/>
        </p:nvPicPr>
        <p:blipFill rotWithShape="1">
          <a:blip r:embed="rId6">
            <a:alphaModFix/>
          </a:blip>
          <a:srcRect b="66832" l="12964" r="55408" t="1540"/>
          <a:stretch/>
        </p:blipFill>
        <p:spPr>
          <a:xfrm rot="2700000">
            <a:off x="381700" y="1643812"/>
            <a:ext cx="893725" cy="893725"/>
          </a:xfrm>
          <a:prstGeom prst="rect">
            <a:avLst/>
          </a:prstGeom>
          <a:noFill/>
          <a:ln>
            <a:noFill/>
          </a:ln>
        </p:spPr>
      </p:pic>
      <p:pic>
        <p:nvPicPr>
          <p:cNvPr id="222" name="Google Shape;222;g3a31ee56539_0_650"/>
          <p:cNvPicPr preferRelativeResize="0"/>
          <p:nvPr/>
        </p:nvPicPr>
        <p:blipFill rotWithShape="1">
          <a:blip r:embed="rId7">
            <a:alphaModFix/>
          </a:blip>
          <a:srcRect b="40066" l="27938" r="35796" t="40736"/>
          <a:stretch/>
        </p:blipFill>
        <p:spPr>
          <a:xfrm>
            <a:off x="3165525" y="4441850"/>
            <a:ext cx="843401" cy="701649"/>
          </a:xfrm>
          <a:prstGeom prst="rect">
            <a:avLst/>
          </a:prstGeom>
          <a:noFill/>
          <a:ln>
            <a:noFill/>
          </a:ln>
        </p:spPr>
      </p:pic>
      <p:pic>
        <p:nvPicPr>
          <p:cNvPr id="223" name="Google Shape;223;g3a31ee56539_0_650"/>
          <p:cNvPicPr preferRelativeResize="0"/>
          <p:nvPr/>
        </p:nvPicPr>
        <p:blipFill rotWithShape="1">
          <a:blip r:embed="rId7">
            <a:alphaModFix/>
          </a:blip>
          <a:srcRect b="40066" l="27938" r="35796" t="40736"/>
          <a:stretch/>
        </p:blipFill>
        <p:spPr>
          <a:xfrm rot="10800000">
            <a:off x="5451700" y="-16750"/>
            <a:ext cx="843400" cy="701649"/>
          </a:xfrm>
          <a:prstGeom prst="rect">
            <a:avLst/>
          </a:prstGeom>
          <a:noFill/>
          <a:ln>
            <a:noFill/>
          </a:ln>
        </p:spPr>
      </p:pic>
      <p:pic>
        <p:nvPicPr>
          <p:cNvPr id="224" name="Google Shape;224;g3a31ee56539_0_650"/>
          <p:cNvPicPr preferRelativeResize="0"/>
          <p:nvPr/>
        </p:nvPicPr>
        <p:blipFill rotWithShape="1">
          <a:blip r:embed="rId7">
            <a:alphaModFix/>
          </a:blip>
          <a:srcRect b="40066" l="27938" r="35796" t="40736"/>
          <a:stretch/>
        </p:blipFill>
        <p:spPr>
          <a:xfrm>
            <a:off x="2195550" y="4441850"/>
            <a:ext cx="843401" cy="701649"/>
          </a:xfrm>
          <a:prstGeom prst="rect">
            <a:avLst/>
          </a:prstGeom>
          <a:noFill/>
          <a:ln>
            <a:noFill/>
          </a:ln>
        </p:spPr>
      </p:pic>
      <p:pic>
        <p:nvPicPr>
          <p:cNvPr id="225" name="Google Shape;225;g3a31ee56539_0_650"/>
          <p:cNvPicPr preferRelativeResize="0"/>
          <p:nvPr/>
        </p:nvPicPr>
        <p:blipFill>
          <a:blip r:embed="rId8">
            <a:alphaModFix/>
          </a:blip>
          <a:stretch>
            <a:fillRect/>
          </a:stretch>
        </p:blipFill>
        <p:spPr>
          <a:xfrm>
            <a:off x="2978712" y="412825"/>
            <a:ext cx="893750" cy="893750"/>
          </a:xfrm>
          <a:prstGeom prst="rect">
            <a:avLst/>
          </a:prstGeom>
          <a:noFill/>
          <a:ln>
            <a:noFill/>
          </a:ln>
        </p:spPr>
      </p:pic>
      <p:pic>
        <p:nvPicPr>
          <p:cNvPr id="226" name="Google Shape;226;g3a31ee56539_0_650"/>
          <p:cNvPicPr preferRelativeResize="0"/>
          <p:nvPr/>
        </p:nvPicPr>
        <p:blipFill>
          <a:blip r:embed="rId8">
            <a:alphaModFix/>
          </a:blip>
          <a:stretch>
            <a:fillRect/>
          </a:stretch>
        </p:blipFill>
        <p:spPr>
          <a:xfrm rot="5400000">
            <a:off x="7618338" y="1569375"/>
            <a:ext cx="893750" cy="893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231" name="Shape 231"/>
        <p:cNvGrpSpPr/>
        <p:nvPr/>
      </p:nvGrpSpPr>
      <p:grpSpPr>
        <a:xfrm>
          <a:off x="0" y="0"/>
          <a:ext cx="0" cy="0"/>
          <a:chOff x="0" y="0"/>
          <a:chExt cx="0" cy="0"/>
        </a:xfrm>
      </p:grpSpPr>
      <p:cxnSp>
        <p:nvCxnSpPr>
          <p:cNvPr id="232" name="Google Shape;232;g3a31ee56539_0_116"/>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233" name="Google Shape;233;g3a31ee56539_0_116"/>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34" name="Google Shape;234;g3a31ee56539_0_116"/>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235" name="Google Shape;235;g3a31ee56539_0_116"/>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236" name="Google Shape;236;g3a31ee56539_0_116"/>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237" name="Google Shape;237;g3a31ee56539_0_116"/>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238" name="Google Shape;238;g3a31ee56539_0_116"/>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239" name="Google Shape;239;g3a31ee56539_0_116"/>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240" name="Google Shape;240;g3a31ee56539_0_116"/>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241" name="Google Shape;241;g3a31ee56539_0_116"/>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sp>
        <p:nvSpPr>
          <p:cNvPr id="242" name="Google Shape;242;g3a31ee56539_0_116"/>
          <p:cNvSpPr/>
          <p:nvPr/>
        </p:nvSpPr>
        <p:spPr>
          <a:xfrm>
            <a:off x="476250" y="381000"/>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BEFORE</a:t>
            </a:r>
            <a:endParaRPr b="0" i="0" sz="1050" u="none" cap="none" strike="noStrike">
              <a:solidFill>
                <a:schemeClr val="dk1"/>
              </a:solidFill>
              <a:latin typeface="Calibri"/>
              <a:ea typeface="Calibri"/>
              <a:cs typeface="Calibri"/>
              <a:sym typeface="Calibri"/>
            </a:endParaRPr>
          </a:p>
        </p:txBody>
      </p:sp>
      <p:sp>
        <p:nvSpPr>
          <p:cNvPr id="243" name="Google Shape;243;g3a31ee56539_0_116"/>
          <p:cNvSpPr/>
          <p:nvPr/>
        </p:nvSpPr>
        <p:spPr>
          <a:xfrm>
            <a:off x="5162550" y="381000"/>
            <a:ext cx="8763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58D69A"/>
              </a:buClr>
              <a:buSzPts val="1050"/>
              <a:buFont typeface="Overpass"/>
              <a:buNone/>
            </a:pPr>
            <a:r>
              <a:rPr b="0" i="0" lang="en-US" sz="1050" u="none" cap="none" strike="noStrike">
                <a:solidFill>
                  <a:srgbClr val="F46B84"/>
                </a:solidFill>
                <a:latin typeface="Overpass"/>
                <a:ea typeface="Overpass"/>
                <a:cs typeface="Overpass"/>
                <a:sym typeface="Overpass"/>
              </a:rPr>
              <a:t>AFTER</a:t>
            </a:r>
            <a:endParaRPr b="0" i="0" sz="1050" u="none" cap="none" strike="noStrike">
              <a:solidFill>
                <a:srgbClr val="F46B84"/>
              </a:solidFill>
              <a:latin typeface="Calibri"/>
              <a:ea typeface="Calibri"/>
              <a:cs typeface="Calibri"/>
              <a:sym typeface="Calibri"/>
            </a:endParaRPr>
          </a:p>
        </p:txBody>
      </p:sp>
      <p:pic>
        <p:nvPicPr>
          <p:cNvPr id="244" name="Google Shape;244;g3a31ee56539_0_116"/>
          <p:cNvPicPr preferRelativeResize="0"/>
          <p:nvPr/>
        </p:nvPicPr>
        <p:blipFill>
          <a:blip r:embed="rId6">
            <a:alphaModFix/>
          </a:blip>
          <a:stretch>
            <a:fillRect/>
          </a:stretch>
        </p:blipFill>
        <p:spPr>
          <a:xfrm>
            <a:off x="-172500" y="911789"/>
            <a:ext cx="4702601" cy="2299986"/>
          </a:xfrm>
          <a:prstGeom prst="rect">
            <a:avLst/>
          </a:prstGeom>
          <a:noFill/>
          <a:ln>
            <a:noFill/>
          </a:ln>
        </p:spPr>
      </p:pic>
      <p:pic>
        <p:nvPicPr>
          <p:cNvPr id="245" name="Google Shape;245;g3a31ee56539_0_116"/>
          <p:cNvPicPr preferRelativeResize="0"/>
          <p:nvPr/>
        </p:nvPicPr>
        <p:blipFill>
          <a:blip r:embed="rId7">
            <a:alphaModFix/>
          </a:blip>
          <a:stretch>
            <a:fillRect/>
          </a:stretch>
        </p:blipFill>
        <p:spPr>
          <a:xfrm>
            <a:off x="4613900" y="911802"/>
            <a:ext cx="4702601" cy="33198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250" name="Shape 250"/>
        <p:cNvGrpSpPr/>
        <p:nvPr/>
      </p:nvGrpSpPr>
      <p:grpSpPr>
        <a:xfrm>
          <a:off x="0" y="0"/>
          <a:ext cx="0" cy="0"/>
          <a:chOff x="0" y="0"/>
          <a:chExt cx="0" cy="0"/>
        </a:xfrm>
      </p:grpSpPr>
      <p:sp>
        <p:nvSpPr>
          <p:cNvPr id="251" name="Google Shape;251;g3a31ee56539_0_679"/>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52" name="Google Shape;252;g3a31ee56539_0_679"/>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253" name="Google Shape;253;g3a31ee56539_0_679"/>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254" name="Google Shape;254;g3a31ee56539_0_679"/>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255" name="Google Shape;255;g3a31ee56539_0_679"/>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256" name="Google Shape;256;g3a31ee56539_0_679"/>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257" name="Google Shape;257;g3a31ee56539_0_679"/>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258" name="Google Shape;258;g3a31ee56539_0_679"/>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259" name="Google Shape;259;g3a31ee56539_0_679"/>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260" name="Google Shape;260;g3a31ee56539_0_679"/>
          <p:cNvGraphicFramePr/>
          <p:nvPr/>
        </p:nvGraphicFramePr>
        <p:xfrm>
          <a:off x="1749825" y="1730838"/>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strike="sngStrike">
                          <a:solidFill>
                            <a:srgbClr val="F46B84"/>
                          </a:solidFill>
                          <a:latin typeface="Overpass"/>
                          <a:ea typeface="Overpass"/>
                          <a:cs typeface="Overpass"/>
                          <a:sym typeface="Overpass"/>
                        </a:rPr>
                        <a:t>worms</a:t>
                      </a:r>
                      <a:r>
                        <a:rPr lang="en-US">
                          <a:solidFill>
                            <a:srgbClr val="F8F8FF"/>
                          </a:solidFill>
                          <a:latin typeface="Overpass"/>
                          <a:ea typeface="Overpass"/>
                          <a:cs typeface="Overpass"/>
                          <a:sym typeface="Overpass"/>
                        </a:rPr>
                        <a:t> </a:t>
                      </a:r>
                      <a:r>
                        <a:rPr lang="en-US">
                          <a:solidFill>
                            <a:srgbClr val="58D69A"/>
                          </a:solidFill>
                          <a:latin typeface="Overpass"/>
                          <a:ea typeface="Overpass"/>
                          <a:cs typeface="Overpass"/>
                          <a:sym typeface="Overpass"/>
                        </a:rPr>
                        <a:t>arachnids</a:t>
                      </a:r>
                      <a:endParaRPr sz="1600">
                        <a:solidFill>
                          <a:srgbClr val="58D69A"/>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1</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0x03</a:t>
                      </a:r>
                      <a:endParaRPr sz="1600">
                        <a:solidFill>
                          <a:srgbClr val="F46B84"/>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strike="sngStrike">
                          <a:solidFill>
                            <a:srgbClr val="F46B84"/>
                          </a:solidFill>
                          <a:latin typeface="Overpass"/>
                          <a:ea typeface="Overpass"/>
                          <a:cs typeface="Overpass"/>
                          <a:sym typeface="Overpass"/>
                        </a:rPr>
                        <a:t>softwareBugs</a:t>
                      </a:r>
                      <a:r>
                        <a:rPr lang="en-US">
                          <a:solidFill>
                            <a:srgbClr val="F8F8FF"/>
                          </a:solidFill>
                          <a:latin typeface="Overpass"/>
                          <a:ea typeface="Overpass"/>
                          <a:cs typeface="Overpass"/>
                          <a:sym typeface="Overpass"/>
                        </a:rPr>
                        <a:t> </a:t>
                      </a:r>
                      <a:r>
                        <a:rPr lang="en-US">
                          <a:solidFill>
                            <a:srgbClr val="F8F8FF"/>
                          </a:solidFill>
                          <a:latin typeface="Overpass"/>
                          <a:ea typeface="Overpass"/>
                          <a:cs typeface="Overpass"/>
                          <a:sym typeface="Overpass"/>
                        </a:rPr>
                        <a:t>worms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2</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0x02</a:t>
                      </a:r>
                      <a:endParaRPr>
                        <a:solidFill>
                          <a:srgbClr val="F46B84"/>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softwareBugs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3</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0x00</a:t>
                      </a:r>
                      <a:endParaRPr>
                        <a:solidFill>
                          <a:srgbClr val="F46B84"/>
                        </a:solidFill>
                        <a:latin typeface="Overpass"/>
                        <a:ea typeface="Overpass"/>
                        <a:cs typeface="Overpass"/>
                        <a:sym typeface="Overpass"/>
                      </a:endParaRPr>
                    </a:p>
                  </a:txBody>
                  <a:tcPr marT="91425" marB="91425" marR="91425" marL="91425"/>
                </a:tc>
              </a:tr>
            </a:tbl>
          </a:graphicData>
        </a:graphic>
      </p:graphicFrame>
      <p:pic>
        <p:nvPicPr>
          <p:cNvPr id="261" name="Google Shape;261;g3a31ee56539_0_679"/>
          <p:cNvPicPr preferRelativeResize="0"/>
          <p:nvPr/>
        </p:nvPicPr>
        <p:blipFill rotWithShape="1">
          <a:blip r:embed="rId6">
            <a:alphaModFix/>
          </a:blip>
          <a:srcRect b="66832" l="12964" r="55408" t="1540"/>
          <a:stretch/>
        </p:blipFill>
        <p:spPr>
          <a:xfrm rot="5124485">
            <a:off x="1067588" y="115475"/>
            <a:ext cx="893725" cy="893725"/>
          </a:xfrm>
          <a:prstGeom prst="rect">
            <a:avLst/>
          </a:prstGeom>
          <a:noFill/>
          <a:ln>
            <a:noFill/>
          </a:ln>
        </p:spPr>
      </p:pic>
      <p:pic>
        <p:nvPicPr>
          <p:cNvPr id="262" name="Google Shape;262;g3a31ee56539_0_679"/>
          <p:cNvPicPr preferRelativeResize="0"/>
          <p:nvPr/>
        </p:nvPicPr>
        <p:blipFill rotWithShape="1">
          <a:blip r:embed="rId6">
            <a:alphaModFix/>
          </a:blip>
          <a:srcRect b="66832" l="12964" r="55408" t="1540"/>
          <a:stretch/>
        </p:blipFill>
        <p:spPr>
          <a:xfrm rot="8675891">
            <a:off x="5168275" y="643300"/>
            <a:ext cx="893725" cy="893725"/>
          </a:xfrm>
          <a:prstGeom prst="rect">
            <a:avLst/>
          </a:prstGeom>
          <a:noFill/>
          <a:ln>
            <a:noFill/>
          </a:ln>
        </p:spPr>
      </p:pic>
      <p:pic>
        <p:nvPicPr>
          <p:cNvPr id="263" name="Google Shape;263;g3a31ee56539_0_679"/>
          <p:cNvPicPr preferRelativeResize="0"/>
          <p:nvPr/>
        </p:nvPicPr>
        <p:blipFill rotWithShape="1">
          <a:blip r:embed="rId6">
            <a:alphaModFix/>
          </a:blip>
          <a:srcRect b="66832" l="12964" r="55408" t="1540"/>
          <a:stretch/>
        </p:blipFill>
        <p:spPr>
          <a:xfrm rot="-5400000">
            <a:off x="433800" y="2841900"/>
            <a:ext cx="893725" cy="893726"/>
          </a:xfrm>
          <a:prstGeom prst="rect">
            <a:avLst/>
          </a:prstGeom>
          <a:noFill/>
          <a:ln>
            <a:noFill/>
          </a:ln>
        </p:spPr>
      </p:pic>
      <p:pic>
        <p:nvPicPr>
          <p:cNvPr id="264" name="Google Shape;264;g3a31ee56539_0_679"/>
          <p:cNvPicPr preferRelativeResize="0"/>
          <p:nvPr/>
        </p:nvPicPr>
        <p:blipFill rotWithShape="1">
          <a:blip r:embed="rId6">
            <a:alphaModFix/>
          </a:blip>
          <a:srcRect b="66832" l="12964" r="55408" t="1540"/>
          <a:stretch/>
        </p:blipFill>
        <p:spPr>
          <a:xfrm rot="-2462170">
            <a:off x="672525" y="3873000"/>
            <a:ext cx="893726" cy="893726"/>
          </a:xfrm>
          <a:prstGeom prst="rect">
            <a:avLst/>
          </a:prstGeom>
          <a:noFill/>
          <a:ln>
            <a:noFill/>
          </a:ln>
        </p:spPr>
      </p:pic>
      <p:pic>
        <p:nvPicPr>
          <p:cNvPr id="265" name="Google Shape;265;g3a31ee56539_0_679"/>
          <p:cNvPicPr preferRelativeResize="0"/>
          <p:nvPr/>
        </p:nvPicPr>
        <p:blipFill rotWithShape="1">
          <a:blip r:embed="rId6">
            <a:alphaModFix/>
          </a:blip>
          <a:srcRect b="66832" l="12964" r="55408" t="1540"/>
          <a:stretch/>
        </p:blipFill>
        <p:spPr>
          <a:xfrm rot="-3722039">
            <a:off x="7587475" y="1009537"/>
            <a:ext cx="893725" cy="893725"/>
          </a:xfrm>
          <a:prstGeom prst="rect">
            <a:avLst/>
          </a:prstGeom>
          <a:noFill/>
          <a:ln>
            <a:noFill/>
          </a:ln>
        </p:spPr>
      </p:pic>
      <p:pic>
        <p:nvPicPr>
          <p:cNvPr id="266" name="Google Shape;266;g3a31ee56539_0_679"/>
          <p:cNvPicPr preferRelativeResize="0"/>
          <p:nvPr/>
        </p:nvPicPr>
        <p:blipFill rotWithShape="1">
          <a:blip r:embed="rId6">
            <a:alphaModFix/>
          </a:blip>
          <a:srcRect b="66832" l="12964" r="55408" t="1540"/>
          <a:stretch/>
        </p:blipFill>
        <p:spPr>
          <a:xfrm>
            <a:off x="7587475" y="2717163"/>
            <a:ext cx="893726" cy="893725"/>
          </a:xfrm>
          <a:prstGeom prst="rect">
            <a:avLst/>
          </a:prstGeom>
          <a:noFill/>
          <a:ln>
            <a:noFill/>
          </a:ln>
        </p:spPr>
      </p:pic>
      <p:pic>
        <p:nvPicPr>
          <p:cNvPr id="267" name="Google Shape;267;g3a31ee56539_0_679"/>
          <p:cNvPicPr preferRelativeResize="0"/>
          <p:nvPr/>
        </p:nvPicPr>
        <p:blipFill rotWithShape="1">
          <a:blip r:embed="rId6">
            <a:alphaModFix/>
          </a:blip>
          <a:srcRect b="66832" l="12964" r="55408" t="1540"/>
          <a:stretch/>
        </p:blipFill>
        <p:spPr>
          <a:xfrm rot="2700000">
            <a:off x="6556900" y="3962237"/>
            <a:ext cx="893725" cy="893725"/>
          </a:xfrm>
          <a:prstGeom prst="rect">
            <a:avLst/>
          </a:prstGeom>
          <a:noFill/>
          <a:ln>
            <a:noFill/>
          </a:ln>
        </p:spPr>
      </p:pic>
      <p:pic>
        <p:nvPicPr>
          <p:cNvPr id="268" name="Google Shape;268;g3a31ee56539_0_679"/>
          <p:cNvPicPr preferRelativeResize="0"/>
          <p:nvPr/>
        </p:nvPicPr>
        <p:blipFill>
          <a:blip r:embed="rId7">
            <a:alphaModFix/>
          </a:blip>
          <a:stretch>
            <a:fillRect/>
          </a:stretch>
        </p:blipFill>
        <p:spPr>
          <a:xfrm>
            <a:off x="3140363" y="467050"/>
            <a:ext cx="893725" cy="893725"/>
          </a:xfrm>
          <a:prstGeom prst="rect">
            <a:avLst/>
          </a:prstGeom>
          <a:noFill/>
          <a:ln>
            <a:noFill/>
          </a:ln>
        </p:spPr>
      </p:pic>
      <p:pic>
        <p:nvPicPr>
          <p:cNvPr id="269" name="Google Shape;269;g3a31ee56539_0_679"/>
          <p:cNvPicPr preferRelativeResize="0"/>
          <p:nvPr/>
        </p:nvPicPr>
        <p:blipFill rotWithShape="1">
          <a:blip r:embed="rId8">
            <a:alphaModFix/>
          </a:blip>
          <a:srcRect b="40066" l="27938" r="35796" t="40736"/>
          <a:stretch/>
        </p:blipFill>
        <p:spPr>
          <a:xfrm>
            <a:off x="3165525" y="4441850"/>
            <a:ext cx="843401" cy="701649"/>
          </a:xfrm>
          <a:prstGeom prst="rect">
            <a:avLst/>
          </a:prstGeom>
          <a:noFill/>
          <a:ln>
            <a:noFill/>
          </a:ln>
        </p:spPr>
      </p:pic>
      <p:pic>
        <p:nvPicPr>
          <p:cNvPr id="270" name="Google Shape;270;g3a31ee56539_0_679"/>
          <p:cNvPicPr preferRelativeResize="0"/>
          <p:nvPr/>
        </p:nvPicPr>
        <p:blipFill rotWithShape="1">
          <a:blip r:embed="rId8">
            <a:alphaModFix/>
          </a:blip>
          <a:srcRect b="40066" l="27938" r="35796" t="40736"/>
          <a:stretch/>
        </p:blipFill>
        <p:spPr>
          <a:xfrm rot="10800000">
            <a:off x="5451700" y="-16750"/>
            <a:ext cx="843400" cy="701649"/>
          </a:xfrm>
          <a:prstGeom prst="rect">
            <a:avLst/>
          </a:prstGeom>
          <a:noFill/>
          <a:ln>
            <a:noFill/>
          </a:ln>
        </p:spPr>
      </p:pic>
      <p:pic>
        <p:nvPicPr>
          <p:cNvPr id="271" name="Google Shape;271;g3a31ee56539_0_679"/>
          <p:cNvPicPr preferRelativeResize="0"/>
          <p:nvPr/>
        </p:nvPicPr>
        <p:blipFill rotWithShape="1">
          <a:blip r:embed="rId8">
            <a:alphaModFix/>
          </a:blip>
          <a:srcRect b="40066" l="27938" r="35796" t="40736"/>
          <a:stretch/>
        </p:blipFill>
        <p:spPr>
          <a:xfrm>
            <a:off x="2195550" y="4441850"/>
            <a:ext cx="843401" cy="701649"/>
          </a:xfrm>
          <a:prstGeom prst="rect">
            <a:avLst/>
          </a:prstGeom>
          <a:noFill/>
          <a:ln>
            <a:noFill/>
          </a:ln>
        </p:spPr>
      </p:pic>
      <p:pic>
        <p:nvPicPr>
          <p:cNvPr id="272" name="Google Shape;272;g3a31ee56539_0_679"/>
          <p:cNvPicPr preferRelativeResize="0"/>
          <p:nvPr/>
        </p:nvPicPr>
        <p:blipFill>
          <a:blip r:embed="rId9">
            <a:alphaModFix/>
          </a:blip>
          <a:stretch>
            <a:fillRect/>
          </a:stretch>
        </p:blipFill>
        <p:spPr>
          <a:xfrm>
            <a:off x="4429713" y="3962225"/>
            <a:ext cx="893750" cy="893750"/>
          </a:xfrm>
          <a:prstGeom prst="rect">
            <a:avLst/>
          </a:prstGeom>
          <a:noFill/>
          <a:ln>
            <a:noFill/>
          </a:ln>
        </p:spPr>
      </p:pic>
      <p:pic>
        <p:nvPicPr>
          <p:cNvPr id="273" name="Google Shape;273;g3a31ee56539_0_679"/>
          <p:cNvPicPr preferRelativeResize="0"/>
          <p:nvPr/>
        </p:nvPicPr>
        <p:blipFill>
          <a:blip r:embed="rId9">
            <a:alphaModFix/>
          </a:blip>
          <a:stretch>
            <a:fillRect/>
          </a:stretch>
        </p:blipFill>
        <p:spPr>
          <a:xfrm rot="5400000">
            <a:off x="433788" y="1495850"/>
            <a:ext cx="893750" cy="89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278" name="Shape 278"/>
        <p:cNvGrpSpPr/>
        <p:nvPr/>
      </p:nvGrpSpPr>
      <p:grpSpPr>
        <a:xfrm>
          <a:off x="0" y="0"/>
          <a:ext cx="0" cy="0"/>
          <a:chOff x="0" y="0"/>
          <a:chExt cx="0" cy="0"/>
        </a:xfrm>
      </p:grpSpPr>
      <p:cxnSp>
        <p:nvCxnSpPr>
          <p:cNvPr id="279" name="Google Shape;279;g386541bf208_0_63"/>
          <p:cNvCxnSpPr/>
          <p:nvPr/>
        </p:nvCxnSpPr>
        <p:spPr>
          <a:xfrm rot="5400000">
            <a:off x="2000250" y="2571750"/>
            <a:ext cx="5143500" cy="0"/>
          </a:xfrm>
          <a:prstGeom prst="straightConnector1">
            <a:avLst/>
          </a:prstGeom>
          <a:noFill/>
          <a:ln cap="flat" cmpd="sng" w="12700">
            <a:solidFill>
              <a:srgbClr val="2B247C">
                <a:alpha val="20000"/>
              </a:srgbClr>
            </a:solidFill>
            <a:prstDash val="solid"/>
            <a:round/>
            <a:headEnd len="sm" w="sm" type="none"/>
            <a:tailEnd len="sm" w="sm" type="none"/>
          </a:ln>
        </p:spPr>
      </p:cxnSp>
      <p:cxnSp>
        <p:nvCxnSpPr>
          <p:cNvPr id="280" name="Google Shape;280;g386541bf208_0_63"/>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281" name="Google Shape;281;g386541bf208_0_63"/>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82" name="Google Shape;282;g386541bf208_0_63"/>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283" name="Google Shape;283;g386541bf208_0_63"/>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284" name="Google Shape;284;g386541bf208_0_63"/>
          <p:cNvPicPr preferRelativeResize="0"/>
          <p:nvPr/>
        </p:nvPicPr>
        <p:blipFill rotWithShape="1">
          <a:blip r:embed="rId5">
            <a:alphaModFix/>
          </a:blip>
          <a:srcRect b="0" l="0" r="0" t="0"/>
          <a:stretch/>
        </p:blipFill>
        <p:spPr>
          <a:xfrm>
            <a:off x="8721129" y="307299"/>
            <a:ext cx="120476" cy="105515"/>
          </a:xfrm>
          <a:prstGeom prst="rect">
            <a:avLst/>
          </a:prstGeom>
          <a:noFill/>
          <a:ln>
            <a:noFill/>
          </a:ln>
        </p:spPr>
      </p:pic>
      <p:pic>
        <p:nvPicPr>
          <p:cNvPr descr="preencoded.png" id="285" name="Google Shape;285;g386541bf208_0_63"/>
          <p:cNvPicPr preferRelativeResize="0"/>
          <p:nvPr/>
        </p:nvPicPr>
        <p:blipFill rotWithShape="1">
          <a:blip r:embed="rId3">
            <a:alphaModFix/>
          </a:blip>
          <a:srcRect b="0" l="0" r="0" t="0"/>
          <a:stretch/>
        </p:blipFill>
        <p:spPr>
          <a:xfrm>
            <a:off x="8721128" y="209550"/>
            <a:ext cx="120476" cy="107273"/>
          </a:xfrm>
          <a:prstGeom prst="rect">
            <a:avLst/>
          </a:prstGeom>
          <a:noFill/>
          <a:ln>
            <a:noFill/>
          </a:ln>
        </p:spPr>
      </p:pic>
      <p:pic>
        <p:nvPicPr>
          <p:cNvPr descr="preencoded.png" id="286" name="Google Shape;286;g386541bf208_0_63"/>
          <p:cNvPicPr preferRelativeResize="0"/>
          <p:nvPr/>
        </p:nvPicPr>
        <p:blipFill rotWithShape="1">
          <a:blip r:embed="rId4">
            <a:alphaModFix/>
          </a:blip>
          <a:srcRect b="0" l="0" r="0" t="0"/>
          <a:stretch/>
        </p:blipFill>
        <p:spPr>
          <a:xfrm>
            <a:off x="8722417" y="457535"/>
            <a:ext cx="120476" cy="107273"/>
          </a:xfrm>
          <a:prstGeom prst="rect">
            <a:avLst/>
          </a:prstGeom>
          <a:noFill/>
          <a:ln>
            <a:noFill/>
          </a:ln>
        </p:spPr>
      </p:pic>
      <p:pic>
        <p:nvPicPr>
          <p:cNvPr descr="preencoded.png" id="287" name="Google Shape;287;g386541bf208_0_63"/>
          <p:cNvPicPr preferRelativeResize="0"/>
          <p:nvPr/>
        </p:nvPicPr>
        <p:blipFill rotWithShape="1">
          <a:blip r:embed="rId3">
            <a:alphaModFix/>
          </a:blip>
          <a:srcRect b="0" l="0" r="0" t="0"/>
          <a:stretch/>
        </p:blipFill>
        <p:spPr>
          <a:xfrm>
            <a:off x="8777539" y="457535"/>
            <a:ext cx="120476" cy="107273"/>
          </a:xfrm>
          <a:prstGeom prst="rect">
            <a:avLst/>
          </a:prstGeom>
          <a:noFill/>
          <a:ln>
            <a:noFill/>
          </a:ln>
        </p:spPr>
      </p:pic>
      <p:pic>
        <p:nvPicPr>
          <p:cNvPr descr="preencoded.png" id="288" name="Google Shape;288;g386541bf208_0_63"/>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289" name="Google Shape;289;g386541bf208_0_63"/>
          <p:cNvPicPr preferRelativeResize="0"/>
          <p:nvPr/>
        </p:nvPicPr>
        <p:blipFill rotWithShape="1">
          <a:blip r:embed="rId4">
            <a:alphaModFix/>
          </a:blip>
          <a:srcRect b="0" l="0" r="0" t="0"/>
          <a:stretch/>
        </p:blipFill>
        <p:spPr>
          <a:xfrm>
            <a:off x="8833131" y="457535"/>
            <a:ext cx="120476" cy="107273"/>
          </a:xfrm>
          <a:prstGeom prst="rect">
            <a:avLst/>
          </a:prstGeom>
          <a:noFill/>
          <a:ln>
            <a:noFill/>
          </a:ln>
        </p:spPr>
      </p:pic>
      <p:sp>
        <p:nvSpPr>
          <p:cNvPr id="290" name="Google Shape;290;g386541bf208_0_63"/>
          <p:cNvSpPr/>
          <p:nvPr/>
        </p:nvSpPr>
        <p:spPr>
          <a:xfrm>
            <a:off x="476250" y="1781175"/>
            <a:ext cx="4076700" cy="15813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Botched Smart Contract Upgrades</a:t>
            </a:r>
            <a:endParaRPr b="0" i="0" sz="2400" u="none" cap="none" strike="noStrike">
              <a:solidFill>
                <a:schemeClr val="dk1"/>
              </a:solidFill>
              <a:latin typeface="Calibri"/>
              <a:ea typeface="Calibri"/>
              <a:cs typeface="Calibri"/>
              <a:sym typeface="Calibri"/>
            </a:endParaRPr>
          </a:p>
        </p:txBody>
      </p:sp>
      <p:sp>
        <p:nvSpPr>
          <p:cNvPr id="291" name="Google Shape;291;g386541bf208_0_63"/>
          <p:cNvSpPr/>
          <p:nvPr/>
        </p:nvSpPr>
        <p:spPr>
          <a:xfrm>
            <a:off x="5048250" y="1781175"/>
            <a:ext cx="4029000" cy="1581300"/>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25015"/>
              </a:lnSpc>
              <a:spcBef>
                <a:spcPts val="0"/>
              </a:spcBef>
              <a:spcAft>
                <a:spcPts val="0"/>
              </a:spcAft>
              <a:buClr>
                <a:srgbClr val="F8F8FF"/>
              </a:buClr>
              <a:buSzPts val="1575"/>
              <a:buFont typeface="Calibri"/>
              <a:buAutoNum type="arabicPeriod"/>
            </a:pPr>
            <a:r>
              <a:rPr lang="en-US" sz="1575">
                <a:solidFill>
                  <a:srgbClr val="F8F8FF"/>
                </a:solidFill>
                <a:latin typeface="Overpass"/>
                <a:ea typeface="Overpass"/>
                <a:cs typeface="Overpass"/>
                <a:sym typeface="Overpass"/>
              </a:rPr>
              <a:t>Additional time &amp; resources</a:t>
            </a:r>
            <a:endParaRPr b="0" i="0" sz="1575" u="none" cap="none" strike="noStrike">
              <a:solidFill>
                <a:schemeClr val="dk1"/>
              </a:solidFill>
              <a:latin typeface="Calibri"/>
              <a:ea typeface="Calibri"/>
              <a:cs typeface="Calibri"/>
              <a:sym typeface="Calibri"/>
            </a:endParaRPr>
          </a:p>
          <a:p>
            <a:pPr indent="-342900" lvl="0" marL="342900" marR="0" rtl="0" algn="l">
              <a:lnSpc>
                <a:spcPct val="125015"/>
              </a:lnSpc>
              <a:spcBef>
                <a:spcPts val="0"/>
              </a:spcBef>
              <a:spcAft>
                <a:spcPts val="0"/>
              </a:spcAft>
              <a:buClr>
                <a:srgbClr val="F8F8FF"/>
              </a:buClr>
              <a:buSzPts val="1575"/>
              <a:buFont typeface="Calibri"/>
              <a:buAutoNum type="arabicPeriod"/>
            </a:pPr>
            <a:r>
              <a:rPr lang="en-US" sz="1575">
                <a:solidFill>
                  <a:srgbClr val="F8F8FF"/>
                </a:solidFill>
                <a:latin typeface="Overpass"/>
                <a:ea typeface="Overpass"/>
                <a:cs typeface="Overpass"/>
                <a:sym typeface="Overpass"/>
              </a:rPr>
              <a:t>Corrupt storage &amp; DoS</a:t>
            </a:r>
            <a:endParaRPr b="0" i="0" sz="1575" u="none" cap="none" strike="noStrike">
              <a:solidFill>
                <a:schemeClr val="dk1"/>
              </a:solidFill>
              <a:latin typeface="Calibri"/>
              <a:ea typeface="Calibri"/>
              <a:cs typeface="Calibri"/>
              <a:sym typeface="Calibri"/>
            </a:endParaRPr>
          </a:p>
          <a:p>
            <a:pPr indent="-342900" lvl="0" marL="342900" marR="0" rtl="0" algn="l">
              <a:lnSpc>
                <a:spcPct val="125015"/>
              </a:lnSpc>
              <a:spcBef>
                <a:spcPts val="0"/>
              </a:spcBef>
              <a:spcAft>
                <a:spcPts val="0"/>
              </a:spcAft>
              <a:buClr>
                <a:srgbClr val="F8F8FF"/>
              </a:buClr>
              <a:buSzPts val="1575"/>
              <a:buFont typeface="Calibri"/>
              <a:buAutoNum type="arabicPeriod"/>
            </a:pPr>
            <a:r>
              <a:rPr lang="en-US" sz="1575">
                <a:solidFill>
                  <a:srgbClr val="F8F8FF"/>
                </a:solidFill>
                <a:latin typeface="Overpass"/>
                <a:ea typeface="Overpass"/>
                <a:cs typeface="Overpass"/>
                <a:sym typeface="Overpass"/>
              </a:rPr>
              <a:t>Exploits &amp; loss of funds</a:t>
            </a:r>
            <a:endParaRPr b="0" i="0" sz="1575" u="none" cap="none" strike="noStrike">
              <a:solidFill>
                <a:schemeClr val="dk1"/>
              </a:solidFill>
              <a:latin typeface="Calibri"/>
              <a:ea typeface="Calibri"/>
              <a:cs typeface="Calibri"/>
              <a:sym typeface="Calibri"/>
            </a:endParaRPr>
          </a:p>
        </p:txBody>
      </p:sp>
      <p:pic>
        <p:nvPicPr>
          <p:cNvPr descr="preencoded.png" id="292" name="Google Shape;292;g386541bf208_0_63"/>
          <p:cNvPicPr preferRelativeResize="0"/>
          <p:nvPr/>
        </p:nvPicPr>
        <p:blipFill rotWithShape="1">
          <a:blip r:embed="rId6">
            <a:alphaModFix/>
          </a:blip>
          <a:srcRect b="0" l="0" r="0" t="0"/>
          <a:stretch/>
        </p:blipFill>
        <p:spPr>
          <a:xfrm>
            <a:off x="-12" y="0"/>
            <a:ext cx="2252663" cy="16811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297" name="Shape 297"/>
        <p:cNvGrpSpPr/>
        <p:nvPr/>
      </p:nvGrpSpPr>
      <p:grpSpPr>
        <a:xfrm>
          <a:off x="0" y="0"/>
          <a:ext cx="0" cy="0"/>
          <a:chOff x="0" y="0"/>
          <a:chExt cx="0" cy="0"/>
        </a:xfrm>
      </p:grpSpPr>
      <p:cxnSp>
        <p:nvCxnSpPr>
          <p:cNvPr id="298" name="Google Shape;298;g386541bf208_0_40"/>
          <p:cNvCxnSpPr/>
          <p:nvPr/>
        </p:nvCxnSpPr>
        <p:spPr>
          <a:xfrm rot="5400000">
            <a:off x="2000250" y="2571750"/>
            <a:ext cx="5143500" cy="0"/>
          </a:xfrm>
          <a:prstGeom prst="straightConnector1">
            <a:avLst/>
          </a:prstGeom>
          <a:noFill/>
          <a:ln cap="flat" cmpd="sng" w="12700">
            <a:solidFill>
              <a:srgbClr val="FFFFFF">
                <a:alpha val="20000"/>
              </a:srgbClr>
            </a:solidFill>
            <a:prstDash val="solid"/>
            <a:round/>
            <a:headEnd len="sm" w="sm" type="none"/>
            <a:tailEnd len="sm" w="sm" type="none"/>
          </a:ln>
        </p:spPr>
      </p:cxnSp>
      <p:sp>
        <p:nvSpPr>
          <p:cNvPr id="299" name="Google Shape;299;g386541bf208_0_40"/>
          <p:cNvSpPr/>
          <p:nvPr/>
        </p:nvSpPr>
        <p:spPr>
          <a:xfrm>
            <a:off x="4572000" y="0"/>
            <a:ext cx="4572000" cy="5143500"/>
          </a:xfrm>
          <a:prstGeom prst="rect">
            <a:avLst/>
          </a:prstGeom>
          <a:solidFill>
            <a:srgbClr val="1C1C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386541bf208_0_40"/>
          <p:cNvSpPr/>
          <p:nvPr/>
        </p:nvSpPr>
        <p:spPr>
          <a:xfrm>
            <a:off x="476250" y="1795463"/>
            <a:ext cx="3619500" cy="15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1" name="Google Shape;301;g386541bf208_0_40"/>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302" name="Google Shape;302;g386541bf208_0_40"/>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03" name="Google Shape;303;g386541bf208_0_40"/>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304" name="Google Shape;304;g386541bf208_0_40"/>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305" name="Google Shape;305;g386541bf208_0_40"/>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306" name="Google Shape;306;g386541bf208_0_40"/>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307" name="Google Shape;307;g386541bf208_0_40"/>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308" name="Google Shape;308;g386541bf208_0_40"/>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309" name="Google Shape;309;g386541bf208_0_40"/>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310" name="Google Shape;310;g386541bf208_0_40"/>
          <p:cNvPicPr preferRelativeResize="0"/>
          <p:nvPr/>
        </p:nvPicPr>
        <p:blipFill rotWithShape="1">
          <a:blip r:embed="rId6">
            <a:alphaModFix/>
          </a:blip>
          <a:srcRect b="0" l="0" r="0" t="0"/>
          <a:stretch/>
        </p:blipFill>
        <p:spPr>
          <a:xfrm>
            <a:off x="8833126" y="457535"/>
            <a:ext cx="120476" cy="107273"/>
          </a:xfrm>
          <a:prstGeom prst="rect">
            <a:avLst/>
          </a:prstGeom>
          <a:noFill/>
          <a:ln>
            <a:noFill/>
          </a:ln>
        </p:spPr>
      </p:pic>
      <p:sp>
        <p:nvSpPr>
          <p:cNvPr id="311" name="Google Shape;311;g386541bf208_0_40"/>
          <p:cNvSpPr/>
          <p:nvPr/>
        </p:nvSpPr>
        <p:spPr>
          <a:xfrm>
            <a:off x="476250" y="1795463"/>
            <a:ext cx="7653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08CED"/>
              </a:buClr>
              <a:buSzPts val="3750"/>
              <a:buFont typeface="IBM Plex Sans"/>
              <a:buNone/>
            </a:pPr>
            <a:r>
              <a:rPr b="0" i="0" lang="en-US" sz="3750" u="none" cap="none" strike="noStrike">
                <a:solidFill>
                  <a:srgbClr val="808CED"/>
                </a:solidFill>
                <a:latin typeface="IBM Plex Sans"/>
                <a:ea typeface="IBM Plex Sans"/>
                <a:cs typeface="IBM Plex Sans"/>
                <a:sym typeface="IBM Plex Sans"/>
              </a:rPr>
              <a:t>“</a:t>
            </a:r>
            <a:endParaRPr b="0" i="0" sz="3750" u="none" cap="none" strike="noStrike">
              <a:solidFill>
                <a:schemeClr val="dk1"/>
              </a:solidFill>
              <a:latin typeface="Calibri"/>
              <a:ea typeface="Calibri"/>
              <a:cs typeface="Calibri"/>
              <a:sym typeface="Calibri"/>
            </a:endParaRPr>
          </a:p>
        </p:txBody>
      </p:sp>
      <p:sp>
        <p:nvSpPr>
          <p:cNvPr id="312" name="Google Shape;312;g386541bf208_0_40"/>
          <p:cNvSpPr/>
          <p:nvPr/>
        </p:nvSpPr>
        <p:spPr>
          <a:xfrm>
            <a:off x="476250" y="1938337"/>
            <a:ext cx="4076700" cy="1104900"/>
          </a:xfrm>
          <a:prstGeom prst="rect">
            <a:avLst/>
          </a:prstGeom>
          <a:noFill/>
          <a:ln>
            <a:noFill/>
          </a:ln>
        </p:spPr>
        <p:txBody>
          <a:bodyPr anchorCtr="0" anchor="ctr" bIns="45700" lIns="91425" spcFirstLastPara="1" rIns="91425" wrap="square" tIns="45700">
            <a:noAutofit/>
          </a:bodyPr>
          <a:lstStyle/>
          <a:p>
            <a:pPr indent="0" lvl="0" marL="0" marR="0" rtl="0" algn="l">
              <a:lnSpc>
                <a:spcPct val="160000"/>
              </a:lnSpc>
              <a:spcBef>
                <a:spcPts val="0"/>
              </a:spcBef>
              <a:spcAft>
                <a:spcPts val="0"/>
              </a:spcAft>
              <a:buClr>
                <a:srgbClr val="808CED"/>
              </a:buClr>
              <a:buSzPts val="1350"/>
              <a:buFont typeface="Overpass Mono"/>
              <a:buNone/>
            </a:pPr>
            <a:r>
              <a:rPr i="1" lang="en-US" sz="1350">
                <a:solidFill>
                  <a:srgbClr val="808CED"/>
                </a:solidFill>
                <a:latin typeface="Overpass Mono"/>
                <a:ea typeface="Overpass Mono"/>
                <a:cs typeface="Overpass Mono"/>
                <a:sym typeface="Overpass Mono"/>
              </a:rPr>
              <a:t>Audius, web3’s answer to Spotify, has fallen victim to a governance attack, losing $6M of its native token, AUDIO.</a:t>
            </a:r>
            <a:endParaRPr b="0" i="1" sz="1350" u="none" cap="none" strike="noStrike">
              <a:solidFill>
                <a:schemeClr val="dk1"/>
              </a:solidFill>
              <a:latin typeface="Calibri"/>
              <a:ea typeface="Calibri"/>
              <a:cs typeface="Calibri"/>
              <a:sym typeface="Calibri"/>
            </a:endParaRPr>
          </a:p>
        </p:txBody>
      </p:sp>
      <p:sp>
        <p:nvSpPr>
          <p:cNvPr id="313" name="Google Shape;313;g386541bf208_0_40"/>
          <p:cNvSpPr/>
          <p:nvPr/>
        </p:nvSpPr>
        <p:spPr>
          <a:xfrm>
            <a:off x="476250" y="3186113"/>
            <a:ext cx="4076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 </a:t>
            </a:r>
            <a:r>
              <a:rPr lang="en-US" sz="1050">
                <a:solidFill>
                  <a:srgbClr val="808CED"/>
                </a:solidFill>
                <a:latin typeface="Overpass"/>
                <a:ea typeface="Overpass"/>
                <a:cs typeface="Overpass"/>
                <a:sym typeface="Overpass"/>
              </a:rPr>
              <a:t>REKT, 2022</a:t>
            </a:r>
            <a:endParaRPr b="0" i="0" sz="1050" u="none" cap="none" strike="noStrike">
              <a:solidFill>
                <a:schemeClr val="dk1"/>
              </a:solidFill>
              <a:latin typeface="Calibri"/>
              <a:ea typeface="Calibri"/>
              <a:cs typeface="Calibri"/>
              <a:sym typeface="Calibri"/>
            </a:endParaRPr>
          </a:p>
        </p:txBody>
      </p:sp>
      <p:pic>
        <p:nvPicPr>
          <p:cNvPr id="314" name="Google Shape;314;g386541bf208_0_40"/>
          <p:cNvPicPr preferRelativeResize="0"/>
          <p:nvPr/>
        </p:nvPicPr>
        <p:blipFill rotWithShape="1">
          <a:blip r:embed="rId7">
            <a:alphaModFix/>
          </a:blip>
          <a:srcRect b="0" l="24855" r="23907" t="0"/>
          <a:stretch/>
        </p:blipFill>
        <p:spPr>
          <a:xfrm>
            <a:off x="5264688" y="944250"/>
            <a:ext cx="3186624" cy="3254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319" name="Shape 319"/>
        <p:cNvGrpSpPr/>
        <p:nvPr/>
      </p:nvGrpSpPr>
      <p:grpSpPr>
        <a:xfrm>
          <a:off x="0" y="0"/>
          <a:ext cx="0" cy="0"/>
          <a:chOff x="0" y="0"/>
          <a:chExt cx="0" cy="0"/>
        </a:xfrm>
      </p:grpSpPr>
      <p:sp>
        <p:nvSpPr>
          <p:cNvPr id="320" name="Google Shape;320;g386541bf208_0_82"/>
          <p:cNvSpPr/>
          <p:nvPr/>
        </p:nvSpPr>
        <p:spPr>
          <a:xfrm>
            <a:off x="3652838" y="1504950"/>
            <a:ext cx="2009700" cy="21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386541bf208_0_82"/>
          <p:cNvSpPr/>
          <p:nvPr/>
        </p:nvSpPr>
        <p:spPr>
          <a:xfrm>
            <a:off x="6657975" y="1504950"/>
            <a:ext cx="2009700" cy="21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386541bf208_0_82"/>
          <p:cNvSpPr/>
          <p:nvPr/>
        </p:nvSpPr>
        <p:spPr>
          <a:xfrm>
            <a:off x="500063" y="1504950"/>
            <a:ext cx="2009700" cy="21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 name="Google Shape;323;g386541bf208_0_82"/>
          <p:cNvCxnSpPr/>
          <p:nvPr/>
        </p:nvCxnSpPr>
        <p:spPr>
          <a:xfrm rot="5400000">
            <a:off x="53340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cxnSp>
        <p:nvCxnSpPr>
          <p:cNvPr id="324" name="Google Shape;324;g386541bf208_0_82"/>
          <p:cNvCxnSpPr/>
          <p:nvPr/>
        </p:nvCxnSpPr>
        <p:spPr>
          <a:xfrm rot="5400000">
            <a:off x="3514725"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325" name="Google Shape;325;g386541bf208_0_82"/>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26" name="Google Shape;326;g386541bf208_0_82"/>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327" name="Google Shape;327;g386541bf208_0_82"/>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328" name="Google Shape;328;g386541bf208_0_82"/>
          <p:cNvPicPr preferRelativeResize="0"/>
          <p:nvPr/>
        </p:nvPicPr>
        <p:blipFill rotWithShape="1">
          <a:blip r:embed="rId5">
            <a:alphaModFix/>
          </a:blip>
          <a:srcRect b="0" l="0" r="0" t="0"/>
          <a:stretch/>
        </p:blipFill>
        <p:spPr>
          <a:xfrm>
            <a:off x="8721129" y="307299"/>
            <a:ext cx="120476" cy="105515"/>
          </a:xfrm>
          <a:prstGeom prst="rect">
            <a:avLst/>
          </a:prstGeom>
          <a:noFill/>
          <a:ln>
            <a:noFill/>
          </a:ln>
        </p:spPr>
      </p:pic>
      <p:pic>
        <p:nvPicPr>
          <p:cNvPr descr="preencoded.png" id="329" name="Google Shape;329;g386541bf208_0_82"/>
          <p:cNvPicPr preferRelativeResize="0"/>
          <p:nvPr/>
        </p:nvPicPr>
        <p:blipFill rotWithShape="1">
          <a:blip r:embed="rId3">
            <a:alphaModFix/>
          </a:blip>
          <a:srcRect b="0" l="0" r="0" t="0"/>
          <a:stretch/>
        </p:blipFill>
        <p:spPr>
          <a:xfrm>
            <a:off x="8721128" y="209550"/>
            <a:ext cx="120476" cy="107273"/>
          </a:xfrm>
          <a:prstGeom prst="rect">
            <a:avLst/>
          </a:prstGeom>
          <a:noFill/>
          <a:ln>
            <a:noFill/>
          </a:ln>
        </p:spPr>
      </p:pic>
      <p:pic>
        <p:nvPicPr>
          <p:cNvPr descr="preencoded.png" id="330" name="Google Shape;330;g386541bf208_0_82"/>
          <p:cNvPicPr preferRelativeResize="0"/>
          <p:nvPr/>
        </p:nvPicPr>
        <p:blipFill rotWithShape="1">
          <a:blip r:embed="rId4">
            <a:alphaModFix/>
          </a:blip>
          <a:srcRect b="0" l="0" r="0" t="0"/>
          <a:stretch/>
        </p:blipFill>
        <p:spPr>
          <a:xfrm>
            <a:off x="8722417" y="457535"/>
            <a:ext cx="120476" cy="107273"/>
          </a:xfrm>
          <a:prstGeom prst="rect">
            <a:avLst/>
          </a:prstGeom>
          <a:noFill/>
          <a:ln>
            <a:noFill/>
          </a:ln>
        </p:spPr>
      </p:pic>
      <p:pic>
        <p:nvPicPr>
          <p:cNvPr descr="preencoded.png" id="331" name="Google Shape;331;g386541bf208_0_82"/>
          <p:cNvPicPr preferRelativeResize="0"/>
          <p:nvPr/>
        </p:nvPicPr>
        <p:blipFill rotWithShape="1">
          <a:blip r:embed="rId3">
            <a:alphaModFix/>
          </a:blip>
          <a:srcRect b="0" l="0" r="0" t="0"/>
          <a:stretch/>
        </p:blipFill>
        <p:spPr>
          <a:xfrm>
            <a:off x="8777539" y="457535"/>
            <a:ext cx="120476" cy="107273"/>
          </a:xfrm>
          <a:prstGeom prst="rect">
            <a:avLst/>
          </a:prstGeom>
          <a:noFill/>
          <a:ln>
            <a:noFill/>
          </a:ln>
        </p:spPr>
      </p:pic>
      <p:pic>
        <p:nvPicPr>
          <p:cNvPr descr="preencoded.png" id="332" name="Google Shape;332;g386541bf208_0_82"/>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333" name="Google Shape;333;g386541bf208_0_82"/>
          <p:cNvPicPr preferRelativeResize="0"/>
          <p:nvPr/>
        </p:nvPicPr>
        <p:blipFill rotWithShape="1">
          <a:blip r:embed="rId4">
            <a:alphaModFix/>
          </a:blip>
          <a:srcRect b="0" l="0" r="0" t="0"/>
          <a:stretch/>
        </p:blipFill>
        <p:spPr>
          <a:xfrm>
            <a:off x="8833131" y="457535"/>
            <a:ext cx="120476" cy="107273"/>
          </a:xfrm>
          <a:prstGeom prst="rect">
            <a:avLst/>
          </a:prstGeom>
          <a:noFill/>
          <a:ln>
            <a:noFill/>
          </a:ln>
        </p:spPr>
      </p:pic>
      <p:sp>
        <p:nvSpPr>
          <p:cNvPr id="334" name="Google Shape;334;g386541bf208_0_82"/>
          <p:cNvSpPr/>
          <p:nvPr/>
        </p:nvSpPr>
        <p:spPr>
          <a:xfrm>
            <a:off x="271463" y="1504950"/>
            <a:ext cx="2466900" cy="395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2400">
                <a:solidFill>
                  <a:srgbClr val="D2D2FF"/>
                </a:solidFill>
                <a:latin typeface="Overpass Mono"/>
                <a:ea typeface="Overpass Mono"/>
                <a:cs typeface="Overpass Mono"/>
                <a:sym typeface="Overpass Mono"/>
              </a:rPr>
              <a:t>History</a:t>
            </a:r>
            <a:endParaRPr b="0" i="0" sz="2400" u="none" cap="none" strike="noStrike">
              <a:solidFill>
                <a:srgbClr val="D2D2FF"/>
              </a:solidFill>
              <a:latin typeface="Calibri"/>
              <a:ea typeface="Calibri"/>
              <a:cs typeface="Calibri"/>
              <a:sym typeface="Calibri"/>
            </a:endParaRPr>
          </a:p>
        </p:txBody>
      </p:sp>
      <p:sp>
        <p:nvSpPr>
          <p:cNvPr id="335" name="Google Shape;335;g386541bf208_0_82"/>
          <p:cNvSpPr/>
          <p:nvPr/>
        </p:nvSpPr>
        <p:spPr>
          <a:xfrm>
            <a:off x="271463" y="2043113"/>
            <a:ext cx="2466900" cy="160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t/>
            </a:r>
            <a:endParaRPr sz="1200">
              <a:solidFill>
                <a:srgbClr val="FFFFFF"/>
              </a:solidFill>
              <a:latin typeface="Overpass"/>
              <a:ea typeface="Overpass"/>
              <a:cs typeface="Overpass"/>
              <a:sym typeface="Overpass"/>
            </a:endParaRPr>
          </a:p>
          <a:p>
            <a:pPr indent="0" lvl="0" marL="0" marR="0" rtl="0" algn="l">
              <a:lnSpc>
                <a:spcPct val="150000"/>
              </a:lnSpc>
              <a:spcBef>
                <a:spcPts val="0"/>
              </a:spcBef>
              <a:spcAft>
                <a:spcPts val="0"/>
              </a:spcAft>
              <a:buClr>
                <a:srgbClr val="FFFFFF"/>
              </a:buClr>
              <a:buSzPts val="1200"/>
              <a:buFont typeface="Overpass"/>
              <a:buNone/>
            </a:pPr>
            <a:r>
              <a:rPr lang="en-US" sz="1200">
                <a:solidFill>
                  <a:srgbClr val="FFFFFF"/>
                </a:solidFill>
                <a:latin typeface="Overpass"/>
                <a:ea typeface="Overpass"/>
                <a:cs typeface="Overpass"/>
                <a:sym typeface="Overpass"/>
              </a:rPr>
              <a:t>Introduced and popularized by the OpenZeppelin team around 2019.</a:t>
            </a:r>
            <a:endParaRPr b="0" i="0" sz="1200" u="none" cap="none" strike="noStrike">
              <a:solidFill>
                <a:schemeClr val="dk1"/>
              </a:solidFill>
              <a:latin typeface="Calibri"/>
              <a:ea typeface="Calibri"/>
              <a:cs typeface="Calibri"/>
              <a:sym typeface="Calibri"/>
            </a:endParaRPr>
          </a:p>
        </p:txBody>
      </p:sp>
      <p:sp>
        <p:nvSpPr>
          <p:cNvPr id="336" name="Google Shape;336;g386541bf208_0_82"/>
          <p:cNvSpPr/>
          <p:nvPr/>
        </p:nvSpPr>
        <p:spPr>
          <a:xfrm>
            <a:off x="6429375" y="1504950"/>
            <a:ext cx="2466900" cy="395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2400">
                <a:solidFill>
                  <a:srgbClr val="D2D2FF"/>
                </a:solidFill>
                <a:latin typeface="Overpass Mono"/>
                <a:ea typeface="Overpass Mono"/>
                <a:cs typeface="Overpass Mono"/>
                <a:sym typeface="Overpass Mono"/>
              </a:rPr>
              <a:t>Mechanism</a:t>
            </a:r>
            <a:endParaRPr b="0" i="0" sz="2400" u="none" cap="none" strike="noStrike">
              <a:solidFill>
                <a:srgbClr val="D2D2FF"/>
              </a:solidFill>
              <a:latin typeface="Calibri"/>
              <a:ea typeface="Calibri"/>
              <a:cs typeface="Calibri"/>
              <a:sym typeface="Calibri"/>
            </a:endParaRPr>
          </a:p>
        </p:txBody>
      </p:sp>
      <p:sp>
        <p:nvSpPr>
          <p:cNvPr id="337" name="Google Shape;337;g386541bf208_0_82"/>
          <p:cNvSpPr/>
          <p:nvPr/>
        </p:nvSpPr>
        <p:spPr>
          <a:xfrm>
            <a:off x="6429375" y="2043113"/>
            <a:ext cx="2466900" cy="160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t/>
            </a:r>
            <a:endParaRPr sz="1200">
              <a:solidFill>
                <a:srgbClr val="FFFFFF"/>
              </a:solidFill>
              <a:latin typeface="Overpass"/>
              <a:ea typeface="Overpass"/>
              <a:cs typeface="Overpass"/>
              <a:sym typeface="Overpass"/>
            </a:endParaRPr>
          </a:p>
          <a:p>
            <a:pPr indent="0" lvl="0" marL="0" marR="0" rtl="0" algn="l">
              <a:lnSpc>
                <a:spcPct val="150000"/>
              </a:lnSpc>
              <a:spcBef>
                <a:spcPts val="0"/>
              </a:spcBef>
              <a:spcAft>
                <a:spcPts val="0"/>
              </a:spcAft>
              <a:buClr>
                <a:srgbClr val="FFFFFF"/>
              </a:buClr>
              <a:buSzPts val="1200"/>
              <a:buFont typeface="Overpass"/>
              <a:buNone/>
            </a:pPr>
            <a:r>
              <a:rPr lang="en-US" sz="1200">
                <a:solidFill>
                  <a:srgbClr val="FFFFFF"/>
                </a:solidFill>
                <a:latin typeface="Overpass"/>
                <a:ea typeface="Overpass"/>
                <a:cs typeface="Overpass"/>
                <a:sym typeface="Overpass"/>
              </a:rPr>
              <a:t>Reserving empty storage slots for future variables, through large empty arrays at the end of contracts.</a:t>
            </a:r>
            <a:endParaRPr b="0" i="0" sz="1200" u="none" cap="none" strike="noStrike">
              <a:solidFill>
                <a:schemeClr val="dk1"/>
              </a:solidFill>
              <a:latin typeface="Calibri"/>
              <a:ea typeface="Calibri"/>
              <a:cs typeface="Calibri"/>
              <a:sym typeface="Calibri"/>
            </a:endParaRPr>
          </a:p>
        </p:txBody>
      </p:sp>
      <p:sp>
        <p:nvSpPr>
          <p:cNvPr id="338" name="Google Shape;338;g386541bf208_0_82"/>
          <p:cNvSpPr/>
          <p:nvPr/>
        </p:nvSpPr>
        <p:spPr>
          <a:xfrm>
            <a:off x="3424238" y="1504950"/>
            <a:ext cx="2466900" cy="395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2400">
                <a:solidFill>
                  <a:srgbClr val="D2D2FF"/>
                </a:solidFill>
                <a:latin typeface="Overpass Mono"/>
                <a:ea typeface="Overpass Mono"/>
                <a:cs typeface="Overpass Mono"/>
                <a:sym typeface="Overpass Mono"/>
              </a:rPr>
              <a:t>Purpose</a:t>
            </a:r>
            <a:endParaRPr b="0" i="0" sz="2400" u="none" cap="none" strike="noStrike">
              <a:solidFill>
                <a:srgbClr val="D2D2FF"/>
              </a:solidFill>
              <a:latin typeface="Calibri"/>
              <a:ea typeface="Calibri"/>
              <a:cs typeface="Calibri"/>
              <a:sym typeface="Calibri"/>
            </a:endParaRPr>
          </a:p>
        </p:txBody>
      </p:sp>
      <p:sp>
        <p:nvSpPr>
          <p:cNvPr id="339" name="Google Shape;339;g386541bf208_0_82"/>
          <p:cNvSpPr/>
          <p:nvPr/>
        </p:nvSpPr>
        <p:spPr>
          <a:xfrm>
            <a:off x="3424238" y="2043113"/>
            <a:ext cx="2466900" cy="160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t/>
            </a:r>
            <a:endParaRPr sz="1200">
              <a:solidFill>
                <a:srgbClr val="FFFFFF"/>
              </a:solidFill>
              <a:latin typeface="Overpass"/>
              <a:ea typeface="Overpass"/>
              <a:cs typeface="Overpass"/>
              <a:sym typeface="Overpass"/>
            </a:endParaRPr>
          </a:p>
          <a:p>
            <a:pPr indent="0" lvl="0" marL="0" marR="0" rtl="0" algn="l">
              <a:lnSpc>
                <a:spcPct val="150000"/>
              </a:lnSpc>
              <a:spcBef>
                <a:spcPts val="0"/>
              </a:spcBef>
              <a:spcAft>
                <a:spcPts val="0"/>
              </a:spcAft>
              <a:buClr>
                <a:srgbClr val="FFFFFF"/>
              </a:buClr>
              <a:buSzPts val="1200"/>
              <a:buFont typeface="Overpass"/>
              <a:buNone/>
            </a:pPr>
            <a:r>
              <a:rPr lang="en-US" sz="1200">
                <a:solidFill>
                  <a:srgbClr val="FFFFFF"/>
                </a:solidFill>
                <a:latin typeface="Overpass"/>
                <a:ea typeface="Overpass"/>
                <a:cs typeface="Overpass"/>
                <a:sym typeface="Overpass"/>
              </a:rPr>
              <a:t>Preventing storage slot collisions in upgradeable proxy contracts.</a:t>
            </a:r>
            <a:endParaRPr b="0" i="0" sz="1200" u="none" cap="none" strike="noStrike">
              <a:solidFill>
                <a:schemeClr val="dk1"/>
              </a:solidFill>
              <a:latin typeface="Calibri"/>
              <a:ea typeface="Calibri"/>
              <a:cs typeface="Calibri"/>
              <a:sym typeface="Calibri"/>
            </a:endParaRPr>
          </a:p>
        </p:txBody>
      </p:sp>
      <p:pic>
        <p:nvPicPr>
          <p:cNvPr descr="preencoded.png" id="340" name="Google Shape;340;g386541bf208_0_82"/>
          <p:cNvPicPr preferRelativeResize="0"/>
          <p:nvPr/>
        </p:nvPicPr>
        <p:blipFill rotWithShape="1">
          <a:blip r:embed="rId6">
            <a:alphaModFix/>
          </a:blip>
          <a:srcRect b="0" l="0" r="0" t="0"/>
          <a:stretch/>
        </p:blipFill>
        <p:spPr>
          <a:xfrm>
            <a:off x="5653088" y="3643325"/>
            <a:ext cx="866775" cy="869156"/>
          </a:xfrm>
          <a:prstGeom prst="rect">
            <a:avLst/>
          </a:prstGeom>
          <a:noFill/>
          <a:ln>
            <a:noFill/>
          </a:ln>
        </p:spPr>
      </p:pic>
      <p:sp>
        <p:nvSpPr>
          <p:cNvPr id="341" name="Google Shape;341;g386541bf208_0_82"/>
          <p:cNvSpPr/>
          <p:nvPr/>
        </p:nvSpPr>
        <p:spPr>
          <a:xfrm>
            <a:off x="3035850" y="316813"/>
            <a:ext cx="3072300" cy="6672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3000">
                <a:solidFill>
                  <a:srgbClr val="FFFFFF"/>
                </a:solidFill>
                <a:latin typeface="Overpass Mono"/>
                <a:ea typeface="Overpass Mono"/>
                <a:cs typeface="Overpass Mono"/>
                <a:sym typeface="Overpass Mono"/>
              </a:rPr>
              <a:t>Storage Gaps</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346" name="Shape 346"/>
        <p:cNvGrpSpPr/>
        <p:nvPr/>
      </p:nvGrpSpPr>
      <p:grpSpPr>
        <a:xfrm>
          <a:off x="0" y="0"/>
          <a:ext cx="0" cy="0"/>
          <a:chOff x="0" y="0"/>
          <a:chExt cx="0" cy="0"/>
        </a:xfrm>
      </p:grpSpPr>
      <p:cxnSp>
        <p:nvCxnSpPr>
          <p:cNvPr id="347" name="Google Shape;347;g3a31ee56539_0_136"/>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348" name="Google Shape;348;g3a31ee56539_0_136"/>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49" name="Google Shape;349;g3a31ee56539_0_136"/>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350" name="Google Shape;350;g3a31ee56539_0_136"/>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351" name="Google Shape;351;g3a31ee56539_0_136"/>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352" name="Google Shape;352;g3a31ee56539_0_136"/>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353" name="Google Shape;353;g3a31ee56539_0_136"/>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354" name="Google Shape;354;g3a31ee56539_0_136"/>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355" name="Google Shape;355;g3a31ee56539_0_136"/>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356" name="Google Shape;356;g3a31ee56539_0_136"/>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sp>
        <p:nvSpPr>
          <p:cNvPr id="357" name="Google Shape;357;g3a31ee56539_0_136"/>
          <p:cNvSpPr/>
          <p:nvPr/>
        </p:nvSpPr>
        <p:spPr>
          <a:xfrm>
            <a:off x="476250" y="381000"/>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BEFORE</a:t>
            </a:r>
            <a:endParaRPr b="0" i="0" sz="1050" u="none" cap="none" strike="noStrike">
              <a:solidFill>
                <a:schemeClr val="dk1"/>
              </a:solidFill>
              <a:latin typeface="Calibri"/>
              <a:ea typeface="Calibri"/>
              <a:cs typeface="Calibri"/>
              <a:sym typeface="Calibri"/>
            </a:endParaRPr>
          </a:p>
        </p:txBody>
      </p:sp>
      <p:sp>
        <p:nvSpPr>
          <p:cNvPr id="358" name="Google Shape;358;g3a31ee56539_0_136"/>
          <p:cNvSpPr/>
          <p:nvPr/>
        </p:nvSpPr>
        <p:spPr>
          <a:xfrm>
            <a:off x="5162550" y="381000"/>
            <a:ext cx="8763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58D69A"/>
              </a:buClr>
              <a:buSzPts val="1050"/>
              <a:buFont typeface="Overpass"/>
              <a:buNone/>
            </a:pPr>
            <a:r>
              <a:rPr b="0" i="0" lang="en-US" sz="1050" u="none" cap="none" strike="noStrike">
                <a:solidFill>
                  <a:srgbClr val="58D69A"/>
                </a:solidFill>
                <a:latin typeface="Overpass"/>
                <a:ea typeface="Overpass"/>
                <a:cs typeface="Overpass"/>
                <a:sym typeface="Overpass"/>
              </a:rPr>
              <a:t>AFTER</a:t>
            </a:r>
            <a:endParaRPr b="0" i="0" sz="1050" u="none" cap="none" strike="noStrike">
              <a:solidFill>
                <a:srgbClr val="58D69A"/>
              </a:solidFill>
              <a:latin typeface="Calibri"/>
              <a:ea typeface="Calibri"/>
              <a:cs typeface="Calibri"/>
              <a:sym typeface="Calibri"/>
            </a:endParaRPr>
          </a:p>
        </p:txBody>
      </p:sp>
      <p:pic>
        <p:nvPicPr>
          <p:cNvPr id="359" name="Google Shape;359;g3a31ee56539_0_136"/>
          <p:cNvPicPr preferRelativeResize="0"/>
          <p:nvPr/>
        </p:nvPicPr>
        <p:blipFill>
          <a:blip r:embed="rId6">
            <a:alphaModFix/>
          </a:blip>
          <a:stretch>
            <a:fillRect/>
          </a:stretch>
        </p:blipFill>
        <p:spPr>
          <a:xfrm>
            <a:off x="4673475" y="864737"/>
            <a:ext cx="4653649" cy="3414025"/>
          </a:xfrm>
          <a:prstGeom prst="rect">
            <a:avLst/>
          </a:prstGeom>
          <a:noFill/>
          <a:ln>
            <a:noFill/>
          </a:ln>
        </p:spPr>
      </p:pic>
      <p:pic>
        <p:nvPicPr>
          <p:cNvPr id="360" name="Google Shape;360;g3a31ee56539_0_136"/>
          <p:cNvPicPr preferRelativeResize="0"/>
          <p:nvPr/>
        </p:nvPicPr>
        <p:blipFill>
          <a:blip r:embed="rId7">
            <a:alphaModFix/>
          </a:blip>
          <a:stretch>
            <a:fillRect/>
          </a:stretch>
        </p:blipFill>
        <p:spPr>
          <a:xfrm>
            <a:off x="-113200" y="864722"/>
            <a:ext cx="4653649" cy="24047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365" name="Shape 365"/>
        <p:cNvGrpSpPr/>
        <p:nvPr/>
      </p:nvGrpSpPr>
      <p:grpSpPr>
        <a:xfrm>
          <a:off x="0" y="0"/>
          <a:ext cx="0" cy="0"/>
          <a:chOff x="0" y="0"/>
          <a:chExt cx="0" cy="0"/>
        </a:xfrm>
      </p:grpSpPr>
      <p:sp>
        <p:nvSpPr>
          <p:cNvPr id="366" name="Google Shape;366;g3a31ee56539_0_693"/>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67" name="Google Shape;367;g3a31ee56539_0_693"/>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368" name="Google Shape;368;g3a31ee56539_0_693"/>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369" name="Google Shape;369;g3a31ee56539_0_693"/>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370" name="Google Shape;370;g3a31ee56539_0_693"/>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371" name="Google Shape;371;g3a31ee56539_0_693"/>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372" name="Google Shape;372;g3a31ee56539_0_693"/>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373" name="Google Shape;373;g3a31ee56539_0_693"/>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374" name="Google Shape;374;g3a31ee56539_0_693"/>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375" name="Google Shape;375;g3a31ee56539_0_693"/>
          <p:cNvGraphicFramePr/>
          <p:nvPr/>
        </p:nvGraphicFramePr>
        <p:xfrm>
          <a:off x="1749838" y="894088"/>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strike="sngStrike">
                          <a:solidFill>
                            <a:srgbClr val="F46B84"/>
                          </a:solidFill>
                          <a:latin typeface="Overpass"/>
                          <a:ea typeface="Overpass"/>
                          <a:cs typeface="Overpass"/>
                          <a:sym typeface="Overpass"/>
                        </a:rPr>
                        <a:t>__gap[0]</a:t>
                      </a:r>
                      <a:r>
                        <a:rPr lang="en-US">
                          <a:solidFill>
                            <a:srgbClr val="F8F8FF"/>
                          </a:solidFill>
                          <a:latin typeface="Overpass"/>
                          <a:ea typeface="Overpass"/>
                          <a:cs typeface="Overpass"/>
                          <a:sym typeface="Overpass"/>
                        </a:rPr>
                        <a:t> </a:t>
                      </a:r>
                      <a:r>
                        <a:rPr lang="en-US">
                          <a:solidFill>
                            <a:srgbClr val="58D69A"/>
                          </a:solidFill>
                          <a:latin typeface="Overpass"/>
                          <a:ea typeface="Overpass"/>
                          <a:cs typeface="Overpass"/>
                          <a:sym typeface="Overpass"/>
                        </a:rPr>
                        <a:t>arachnids</a:t>
                      </a:r>
                      <a:endParaRPr sz="1600">
                        <a:solidFill>
                          <a:srgbClr val="58D69A"/>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1</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58D69A"/>
                          </a:solidFill>
                          <a:latin typeface="Overpass"/>
                          <a:ea typeface="Overpass"/>
                          <a:cs typeface="Overpass"/>
                          <a:sym typeface="Overpass"/>
                        </a:rPr>
                        <a:t>0x01</a:t>
                      </a:r>
                      <a:endParaRPr sz="1600">
                        <a:solidFill>
                          <a:srgbClr val="58D69A"/>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__gap[0]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2</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0x00</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0x00</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8F8FF"/>
                          </a:solidFill>
                          <a:latin typeface="Overpass"/>
                          <a:ea typeface="Overpass"/>
                          <a:cs typeface="Overpass"/>
                          <a:sym typeface="Overpass"/>
                        </a:rPr>
                        <a:t>uint256 __gap[48]</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0x00</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worms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0x03</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softwareBugs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52</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0x02</a:t>
                      </a:r>
                      <a:endParaRPr>
                        <a:solidFill>
                          <a:srgbClr val="F8F8FF"/>
                        </a:solidFill>
                        <a:latin typeface="Overpass"/>
                        <a:ea typeface="Overpass"/>
                        <a:cs typeface="Overpass"/>
                        <a:sym typeface="Overpass"/>
                      </a:endParaRPr>
                    </a:p>
                  </a:txBody>
                  <a:tcPr marT="91425" marB="91425" marR="91425" marL="91425"/>
                </a:tc>
              </a:tr>
            </a:tbl>
          </a:graphicData>
        </a:graphic>
      </p:graphicFrame>
      <p:pic>
        <p:nvPicPr>
          <p:cNvPr id="376" name="Google Shape;376;g3a31ee56539_0_693"/>
          <p:cNvPicPr preferRelativeResize="0"/>
          <p:nvPr/>
        </p:nvPicPr>
        <p:blipFill rotWithShape="1">
          <a:blip r:embed="rId6">
            <a:alphaModFix/>
          </a:blip>
          <a:srcRect b="66832" l="12964" r="55408" t="1540"/>
          <a:stretch/>
        </p:blipFill>
        <p:spPr>
          <a:xfrm rot="5124485">
            <a:off x="1067588" y="115475"/>
            <a:ext cx="893725" cy="893725"/>
          </a:xfrm>
          <a:prstGeom prst="rect">
            <a:avLst/>
          </a:prstGeom>
          <a:noFill/>
          <a:ln>
            <a:noFill/>
          </a:ln>
        </p:spPr>
      </p:pic>
      <p:pic>
        <p:nvPicPr>
          <p:cNvPr id="377" name="Google Shape;377;g3a31ee56539_0_693"/>
          <p:cNvPicPr preferRelativeResize="0"/>
          <p:nvPr/>
        </p:nvPicPr>
        <p:blipFill rotWithShape="1">
          <a:blip r:embed="rId6">
            <a:alphaModFix/>
          </a:blip>
          <a:srcRect b="66832" l="12964" r="55408" t="1540"/>
          <a:stretch/>
        </p:blipFill>
        <p:spPr>
          <a:xfrm rot="8675891">
            <a:off x="7568600" y="209275"/>
            <a:ext cx="893725" cy="893725"/>
          </a:xfrm>
          <a:prstGeom prst="rect">
            <a:avLst/>
          </a:prstGeom>
          <a:noFill/>
          <a:ln>
            <a:noFill/>
          </a:ln>
        </p:spPr>
      </p:pic>
      <p:pic>
        <p:nvPicPr>
          <p:cNvPr id="378" name="Google Shape;378;g3a31ee56539_0_693"/>
          <p:cNvPicPr preferRelativeResize="0"/>
          <p:nvPr/>
        </p:nvPicPr>
        <p:blipFill rotWithShape="1">
          <a:blip r:embed="rId6">
            <a:alphaModFix/>
          </a:blip>
          <a:srcRect b="66832" l="12964" r="55408" t="1540"/>
          <a:stretch/>
        </p:blipFill>
        <p:spPr>
          <a:xfrm rot="-5400000">
            <a:off x="433800" y="2841900"/>
            <a:ext cx="893725" cy="893726"/>
          </a:xfrm>
          <a:prstGeom prst="rect">
            <a:avLst/>
          </a:prstGeom>
          <a:noFill/>
          <a:ln>
            <a:noFill/>
          </a:ln>
        </p:spPr>
      </p:pic>
      <p:pic>
        <p:nvPicPr>
          <p:cNvPr id="379" name="Google Shape;379;g3a31ee56539_0_693"/>
          <p:cNvPicPr preferRelativeResize="0"/>
          <p:nvPr/>
        </p:nvPicPr>
        <p:blipFill rotWithShape="1">
          <a:blip r:embed="rId6">
            <a:alphaModFix/>
          </a:blip>
          <a:srcRect b="66832" l="12964" r="55408" t="1540"/>
          <a:stretch/>
        </p:blipFill>
        <p:spPr>
          <a:xfrm rot="-2462170">
            <a:off x="183575" y="4033550"/>
            <a:ext cx="893726" cy="893726"/>
          </a:xfrm>
          <a:prstGeom prst="rect">
            <a:avLst/>
          </a:prstGeom>
          <a:noFill/>
          <a:ln>
            <a:noFill/>
          </a:ln>
        </p:spPr>
      </p:pic>
      <p:pic>
        <p:nvPicPr>
          <p:cNvPr id="380" name="Google Shape;380;g3a31ee56539_0_693"/>
          <p:cNvPicPr preferRelativeResize="0"/>
          <p:nvPr/>
        </p:nvPicPr>
        <p:blipFill rotWithShape="1">
          <a:blip r:embed="rId6">
            <a:alphaModFix/>
          </a:blip>
          <a:srcRect b="66832" l="12964" r="55408" t="1540"/>
          <a:stretch/>
        </p:blipFill>
        <p:spPr>
          <a:xfrm rot="-3722039">
            <a:off x="7587475" y="1009537"/>
            <a:ext cx="893725" cy="893725"/>
          </a:xfrm>
          <a:prstGeom prst="rect">
            <a:avLst/>
          </a:prstGeom>
          <a:noFill/>
          <a:ln>
            <a:noFill/>
          </a:ln>
        </p:spPr>
      </p:pic>
      <p:pic>
        <p:nvPicPr>
          <p:cNvPr id="381" name="Google Shape;381;g3a31ee56539_0_693"/>
          <p:cNvPicPr preferRelativeResize="0"/>
          <p:nvPr/>
        </p:nvPicPr>
        <p:blipFill rotWithShape="1">
          <a:blip r:embed="rId6">
            <a:alphaModFix/>
          </a:blip>
          <a:srcRect b="66832" l="12964" r="55408" t="1540"/>
          <a:stretch/>
        </p:blipFill>
        <p:spPr>
          <a:xfrm>
            <a:off x="7480450" y="4033538"/>
            <a:ext cx="893726" cy="893725"/>
          </a:xfrm>
          <a:prstGeom prst="rect">
            <a:avLst/>
          </a:prstGeom>
          <a:noFill/>
          <a:ln>
            <a:noFill/>
          </a:ln>
        </p:spPr>
      </p:pic>
      <p:pic>
        <p:nvPicPr>
          <p:cNvPr id="382" name="Google Shape;382;g3a31ee56539_0_693"/>
          <p:cNvPicPr preferRelativeResize="0"/>
          <p:nvPr/>
        </p:nvPicPr>
        <p:blipFill rotWithShape="1">
          <a:blip r:embed="rId6">
            <a:alphaModFix/>
          </a:blip>
          <a:srcRect b="66832" l="12964" r="55408" t="1540"/>
          <a:stretch/>
        </p:blipFill>
        <p:spPr>
          <a:xfrm rot="2700000">
            <a:off x="916825" y="1143112"/>
            <a:ext cx="893725" cy="893725"/>
          </a:xfrm>
          <a:prstGeom prst="rect">
            <a:avLst/>
          </a:prstGeom>
          <a:noFill/>
          <a:ln>
            <a:noFill/>
          </a:ln>
        </p:spPr>
      </p:pic>
      <p:pic>
        <p:nvPicPr>
          <p:cNvPr id="383" name="Google Shape;383;g3a31ee56539_0_693"/>
          <p:cNvPicPr preferRelativeResize="0"/>
          <p:nvPr/>
        </p:nvPicPr>
        <p:blipFill>
          <a:blip r:embed="rId7">
            <a:alphaModFix/>
          </a:blip>
          <a:stretch>
            <a:fillRect/>
          </a:stretch>
        </p:blipFill>
        <p:spPr>
          <a:xfrm>
            <a:off x="7883000" y="2011100"/>
            <a:ext cx="893726" cy="893725"/>
          </a:xfrm>
          <a:prstGeom prst="rect">
            <a:avLst/>
          </a:prstGeom>
          <a:noFill/>
          <a:ln>
            <a:noFill/>
          </a:ln>
        </p:spPr>
      </p:pic>
      <p:pic>
        <p:nvPicPr>
          <p:cNvPr id="384" name="Google Shape;384;g3a31ee56539_0_693"/>
          <p:cNvPicPr preferRelativeResize="0"/>
          <p:nvPr/>
        </p:nvPicPr>
        <p:blipFill rotWithShape="1">
          <a:blip r:embed="rId8">
            <a:alphaModFix/>
          </a:blip>
          <a:srcRect b="40066" l="27938" r="35796" t="40736"/>
          <a:stretch/>
        </p:blipFill>
        <p:spPr>
          <a:xfrm>
            <a:off x="3165525" y="4441850"/>
            <a:ext cx="843401" cy="701649"/>
          </a:xfrm>
          <a:prstGeom prst="rect">
            <a:avLst/>
          </a:prstGeom>
          <a:noFill/>
          <a:ln>
            <a:noFill/>
          </a:ln>
        </p:spPr>
      </p:pic>
      <p:pic>
        <p:nvPicPr>
          <p:cNvPr id="385" name="Google Shape;385;g3a31ee56539_0_693"/>
          <p:cNvPicPr preferRelativeResize="0"/>
          <p:nvPr/>
        </p:nvPicPr>
        <p:blipFill rotWithShape="1">
          <a:blip r:embed="rId8">
            <a:alphaModFix/>
          </a:blip>
          <a:srcRect b="40066" l="27938" r="35796" t="40736"/>
          <a:stretch/>
        </p:blipFill>
        <p:spPr>
          <a:xfrm rot="10800000">
            <a:off x="5451700" y="-16750"/>
            <a:ext cx="843400" cy="701649"/>
          </a:xfrm>
          <a:prstGeom prst="rect">
            <a:avLst/>
          </a:prstGeom>
          <a:noFill/>
          <a:ln>
            <a:noFill/>
          </a:ln>
        </p:spPr>
      </p:pic>
      <p:pic>
        <p:nvPicPr>
          <p:cNvPr id="386" name="Google Shape;386;g3a31ee56539_0_693"/>
          <p:cNvPicPr preferRelativeResize="0"/>
          <p:nvPr/>
        </p:nvPicPr>
        <p:blipFill rotWithShape="1">
          <a:blip r:embed="rId8">
            <a:alphaModFix/>
          </a:blip>
          <a:srcRect b="40066" l="27938" r="35796" t="40736"/>
          <a:stretch/>
        </p:blipFill>
        <p:spPr>
          <a:xfrm>
            <a:off x="2195550" y="4441850"/>
            <a:ext cx="843401" cy="701649"/>
          </a:xfrm>
          <a:prstGeom prst="rect">
            <a:avLst/>
          </a:prstGeom>
          <a:noFill/>
          <a:ln>
            <a:noFill/>
          </a:ln>
        </p:spPr>
      </p:pic>
      <p:pic>
        <p:nvPicPr>
          <p:cNvPr id="387" name="Google Shape;387;g3a31ee56539_0_693"/>
          <p:cNvPicPr preferRelativeResize="0"/>
          <p:nvPr/>
        </p:nvPicPr>
        <p:blipFill>
          <a:blip r:embed="rId9">
            <a:alphaModFix/>
          </a:blip>
          <a:stretch>
            <a:fillRect/>
          </a:stretch>
        </p:blipFill>
        <p:spPr>
          <a:xfrm>
            <a:off x="8004263" y="2956225"/>
            <a:ext cx="893749" cy="893750"/>
          </a:xfrm>
          <a:prstGeom prst="rect">
            <a:avLst/>
          </a:prstGeom>
          <a:noFill/>
          <a:ln>
            <a:noFill/>
          </a:ln>
        </p:spPr>
      </p:pic>
      <p:pic>
        <p:nvPicPr>
          <p:cNvPr id="388" name="Google Shape;388;g3a31ee56539_0_693"/>
          <p:cNvPicPr preferRelativeResize="0"/>
          <p:nvPr/>
        </p:nvPicPr>
        <p:blipFill>
          <a:blip r:embed="rId9">
            <a:alphaModFix/>
          </a:blip>
          <a:stretch>
            <a:fillRect/>
          </a:stretch>
        </p:blipFill>
        <p:spPr>
          <a:xfrm rot="5400000">
            <a:off x="51838" y="1663175"/>
            <a:ext cx="893749" cy="893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393" name="Shape 393"/>
        <p:cNvGrpSpPr/>
        <p:nvPr/>
      </p:nvGrpSpPr>
      <p:grpSpPr>
        <a:xfrm>
          <a:off x="0" y="0"/>
          <a:ext cx="0" cy="0"/>
          <a:chOff x="0" y="0"/>
          <a:chExt cx="0" cy="0"/>
        </a:xfrm>
      </p:grpSpPr>
      <p:sp>
        <p:nvSpPr>
          <p:cNvPr id="394" name="Google Shape;394;g386541bf208_0_148"/>
          <p:cNvSpPr/>
          <p:nvPr/>
        </p:nvSpPr>
        <p:spPr>
          <a:xfrm>
            <a:off x="476250" y="1252538"/>
            <a:ext cx="3619500" cy="263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5" name="Google Shape;395;g386541bf208_0_148"/>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396" name="Google Shape;396;g386541bf208_0_148"/>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386541bf208_0_148"/>
          <p:cNvSpPr/>
          <p:nvPr/>
        </p:nvSpPr>
        <p:spPr>
          <a:xfrm>
            <a:off x="5664600" y="2141157"/>
            <a:ext cx="17955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386541bf208_0_148"/>
          <p:cNvSpPr/>
          <p:nvPr/>
        </p:nvSpPr>
        <p:spPr>
          <a:xfrm>
            <a:off x="5664600" y="2584069"/>
            <a:ext cx="18432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386541bf208_0_148"/>
          <p:cNvSpPr/>
          <p:nvPr/>
        </p:nvSpPr>
        <p:spPr>
          <a:xfrm>
            <a:off x="5664600" y="3026981"/>
            <a:ext cx="18432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386541bf208_0_148"/>
          <p:cNvSpPr/>
          <p:nvPr/>
        </p:nvSpPr>
        <p:spPr>
          <a:xfrm>
            <a:off x="5664600" y="3053176"/>
            <a:ext cx="2001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386541bf208_0_148"/>
          <p:cNvSpPr/>
          <p:nvPr/>
        </p:nvSpPr>
        <p:spPr>
          <a:xfrm>
            <a:off x="5664600" y="2610263"/>
            <a:ext cx="2001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386541bf208_0_148"/>
          <p:cNvSpPr/>
          <p:nvPr/>
        </p:nvSpPr>
        <p:spPr>
          <a:xfrm>
            <a:off x="5664600" y="2610263"/>
            <a:ext cx="200100" cy="200100"/>
          </a:xfrm>
          <a:prstGeom prst="ellipse">
            <a:avLst/>
          </a:prstGeom>
          <a:solidFill>
            <a:srgbClr val="F46B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386541bf208_0_148"/>
          <p:cNvSpPr/>
          <p:nvPr/>
        </p:nvSpPr>
        <p:spPr>
          <a:xfrm>
            <a:off x="5664600" y="2167351"/>
            <a:ext cx="2001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386541bf208_0_148"/>
          <p:cNvSpPr/>
          <p:nvPr/>
        </p:nvSpPr>
        <p:spPr>
          <a:xfrm>
            <a:off x="5664600" y="2167351"/>
            <a:ext cx="200100" cy="200100"/>
          </a:xfrm>
          <a:prstGeom prst="ellipse">
            <a:avLst/>
          </a:prstGeom>
          <a:solidFill>
            <a:srgbClr val="F46B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05" name="Google Shape;405;g386541bf208_0_148"/>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406" name="Google Shape;406;g386541bf208_0_148"/>
          <p:cNvPicPr preferRelativeResize="0"/>
          <p:nvPr/>
        </p:nvPicPr>
        <p:blipFill rotWithShape="1">
          <a:blip r:embed="rId4">
            <a:alphaModFix/>
          </a:blip>
          <a:srcRect b="0" l="0" r="0" t="0"/>
          <a:stretch/>
        </p:blipFill>
        <p:spPr>
          <a:xfrm>
            <a:off x="8776719" y="209550"/>
            <a:ext cx="120476" cy="107273"/>
          </a:xfrm>
          <a:prstGeom prst="rect">
            <a:avLst/>
          </a:prstGeom>
          <a:noFill/>
          <a:ln>
            <a:noFill/>
          </a:ln>
        </p:spPr>
      </p:pic>
      <p:pic>
        <p:nvPicPr>
          <p:cNvPr descr="preencoded.png" id="407" name="Google Shape;407;g386541bf208_0_148"/>
          <p:cNvPicPr preferRelativeResize="0"/>
          <p:nvPr/>
        </p:nvPicPr>
        <p:blipFill rotWithShape="1">
          <a:blip r:embed="rId5">
            <a:alphaModFix/>
          </a:blip>
          <a:srcRect b="0" l="0" r="0" t="0"/>
          <a:stretch/>
        </p:blipFill>
        <p:spPr>
          <a:xfrm>
            <a:off x="8721129" y="307298"/>
            <a:ext cx="120476" cy="105514"/>
          </a:xfrm>
          <a:prstGeom prst="rect">
            <a:avLst/>
          </a:prstGeom>
          <a:noFill/>
          <a:ln>
            <a:noFill/>
          </a:ln>
        </p:spPr>
      </p:pic>
      <p:pic>
        <p:nvPicPr>
          <p:cNvPr descr="preencoded.png" id="408" name="Google Shape;408;g386541bf208_0_148"/>
          <p:cNvPicPr preferRelativeResize="0"/>
          <p:nvPr/>
        </p:nvPicPr>
        <p:blipFill rotWithShape="1">
          <a:blip r:embed="rId3">
            <a:alphaModFix/>
          </a:blip>
          <a:srcRect b="0" l="0" r="0" t="0"/>
          <a:stretch/>
        </p:blipFill>
        <p:spPr>
          <a:xfrm>
            <a:off x="8721127" y="209550"/>
            <a:ext cx="120476" cy="107273"/>
          </a:xfrm>
          <a:prstGeom prst="rect">
            <a:avLst/>
          </a:prstGeom>
          <a:noFill/>
          <a:ln>
            <a:noFill/>
          </a:ln>
        </p:spPr>
      </p:pic>
      <p:pic>
        <p:nvPicPr>
          <p:cNvPr descr="preencoded.png" id="409" name="Google Shape;409;g386541bf208_0_148"/>
          <p:cNvPicPr preferRelativeResize="0"/>
          <p:nvPr/>
        </p:nvPicPr>
        <p:blipFill rotWithShape="1">
          <a:blip r:embed="rId4">
            <a:alphaModFix/>
          </a:blip>
          <a:srcRect b="0" l="0" r="0" t="0"/>
          <a:stretch/>
        </p:blipFill>
        <p:spPr>
          <a:xfrm>
            <a:off x="8722413" y="457535"/>
            <a:ext cx="120476" cy="107273"/>
          </a:xfrm>
          <a:prstGeom prst="rect">
            <a:avLst/>
          </a:prstGeom>
          <a:noFill/>
          <a:ln>
            <a:noFill/>
          </a:ln>
        </p:spPr>
      </p:pic>
      <p:pic>
        <p:nvPicPr>
          <p:cNvPr descr="preencoded.png" id="410" name="Google Shape;410;g386541bf208_0_148"/>
          <p:cNvPicPr preferRelativeResize="0"/>
          <p:nvPr/>
        </p:nvPicPr>
        <p:blipFill rotWithShape="1">
          <a:blip r:embed="rId3">
            <a:alphaModFix/>
          </a:blip>
          <a:srcRect b="0" l="0" r="0" t="0"/>
          <a:stretch/>
        </p:blipFill>
        <p:spPr>
          <a:xfrm>
            <a:off x="8777536" y="457535"/>
            <a:ext cx="120476" cy="107273"/>
          </a:xfrm>
          <a:prstGeom prst="rect">
            <a:avLst/>
          </a:prstGeom>
          <a:noFill/>
          <a:ln>
            <a:noFill/>
          </a:ln>
        </p:spPr>
      </p:pic>
      <p:pic>
        <p:nvPicPr>
          <p:cNvPr descr="preencoded.png" id="411" name="Google Shape;411;g386541bf208_0_148"/>
          <p:cNvPicPr preferRelativeResize="0"/>
          <p:nvPr/>
        </p:nvPicPr>
        <p:blipFill rotWithShape="1">
          <a:blip r:embed="rId3">
            <a:alphaModFix/>
          </a:blip>
          <a:srcRect b="0" l="0" r="0" t="0"/>
          <a:stretch/>
        </p:blipFill>
        <p:spPr>
          <a:xfrm>
            <a:off x="8833127" y="359787"/>
            <a:ext cx="120476" cy="107273"/>
          </a:xfrm>
          <a:prstGeom prst="rect">
            <a:avLst/>
          </a:prstGeom>
          <a:noFill/>
          <a:ln>
            <a:noFill/>
          </a:ln>
        </p:spPr>
      </p:pic>
      <p:pic>
        <p:nvPicPr>
          <p:cNvPr descr="preencoded.png" id="412" name="Google Shape;412;g386541bf208_0_148"/>
          <p:cNvPicPr preferRelativeResize="0"/>
          <p:nvPr/>
        </p:nvPicPr>
        <p:blipFill rotWithShape="1">
          <a:blip r:embed="rId4">
            <a:alphaModFix/>
          </a:blip>
          <a:srcRect b="0" l="0" r="0" t="0"/>
          <a:stretch/>
        </p:blipFill>
        <p:spPr>
          <a:xfrm>
            <a:off x="8833129" y="457535"/>
            <a:ext cx="120476" cy="107273"/>
          </a:xfrm>
          <a:prstGeom prst="rect">
            <a:avLst/>
          </a:prstGeom>
          <a:noFill/>
          <a:ln>
            <a:noFill/>
          </a:ln>
        </p:spPr>
      </p:pic>
      <p:sp>
        <p:nvSpPr>
          <p:cNvPr id="413" name="Google Shape;413;g386541bf208_0_148"/>
          <p:cNvSpPr/>
          <p:nvPr/>
        </p:nvSpPr>
        <p:spPr>
          <a:xfrm>
            <a:off x="332125" y="359773"/>
            <a:ext cx="4076700" cy="6672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Storage Gap Issues</a:t>
            </a:r>
            <a:endParaRPr b="0" i="0" sz="2400" u="none" cap="none" strike="noStrike">
              <a:solidFill>
                <a:schemeClr val="dk1"/>
              </a:solidFill>
              <a:latin typeface="Calibri"/>
              <a:ea typeface="Calibri"/>
              <a:cs typeface="Calibri"/>
              <a:sym typeface="Calibri"/>
            </a:endParaRPr>
          </a:p>
        </p:txBody>
      </p:sp>
      <p:sp>
        <p:nvSpPr>
          <p:cNvPr id="414" name="Google Shape;414;g386541bf208_0_148"/>
          <p:cNvSpPr/>
          <p:nvPr/>
        </p:nvSpPr>
        <p:spPr>
          <a:xfrm>
            <a:off x="6007500" y="3026981"/>
            <a:ext cx="1957500" cy="252300"/>
          </a:xfrm>
          <a:prstGeom prst="rect">
            <a:avLst/>
          </a:prstGeom>
          <a:noFill/>
          <a:ln>
            <a:noFill/>
          </a:ln>
        </p:spPr>
        <p:txBody>
          <a:bodyPr anchorCtr="0" anchor="ctr" bIns="45700" lIns="91425" spcFirstLastPara="1" rIns="91425" wrap="square" tIns="45700">
            <a:noAutofit/>
          </a:bodyPr>
          <a:lstStyle/>
          <a:p>
            <a:pPr indent="0" lvl="0" marL="0" marR="0" rtl="0" algn="l">
              <a:lnSpc>
                <a:spcPct val="125015"/>
              </a:lnSpc>
              <a:spcBef>
                <a:spcPts val="0"/>
              </a:spcBef>
              <a:spcAft>
                <a:spcPts val="0"/>
              </a:spcAft>
              <a:buClr>
                <a:srgbClr val="FFFFFF"/>
              </a:buClr>
              <a:buSzPts val="1575"/>
              <a:buFont typeface="Overpass"/>
              <a:buNone/>
            </a:pPr>
            <a:r>
              <a:rPr lang="en-US" sz="1575">
                <a:solidFill>
                  <a:srgbClr val="FFFFFF"/>
                </a:solidFill>
                <a:latin typeface="Overpass"/>
                <a:ea typeface="Overpass"/>
                <a:cs typeface="Overpass"/>
                <a:sym typeface="Overpass"/>
              </a:rPr>
              <a:t>Inheritance Tree</a:t>
            </a:r>
            <a:endParaRPr b="0" i="0" sz="1575" u="none" cap="none" strike="noStrike">
              <a:solidFill>
                <a:schemeClr val="dk1"/>
              </a:solidFill>
              <a:latin typeface="Calibri"/>
              <a:ea typeface="Calibri"/>
              <a:cs typeface="Calibri"/>
              <a:sym typeface="Calibri"/>
            </a:endParaRPr>
          </a:p>
        </p:txBody>
      </p:sp>
      <p:sp>
        <p:nvSpPr>
          <p:cNvPr id="415" name="Google Shape;415;g386541bf208_0_148"/>
          <p:cNvSpPr/>
          <p:nvPr/>
        </p:nvSpPr>
        <p:spPr>
          <a:xfrm>
            <a:off x="6007500" y="2584069"/>
            <a:ext cx="1957500" cy="252300"/>
          </a:xfrm>
          <a:prstGeom prst="rect">
            <a:avLst/>
          </a:prstGeom>
          <a:noFill/>
          <a:ln>
            <a:noFill/>
          </a:ln>
        </p:spPr>
        <p:txBody>
          <a:bodyPr anchorCtr="0" anchor="ctr" bIns="45700" lIns="91425" spcFirstLastPara="1" rIns="91425" wrap="square" tIns="45700">
            <a:noAutofit/>
          </a:bodyPr>
          <a:lstStyle/>
          <a:p>
            <a:pPr indent="0" lvl="0" marL="0" marR="0" rtl="0" algn="l">
              <a:lnSpc>
                <a:spcPct val="125015"/>
              </a:lnSpc>
              <a:spcBef>
                <a:spcPts val="0"/>
              </a:spcBef>
              <a:spcAft>
                <a:spcPts val="0"/>
              </a:spcAft>
              <a:buClr>
                <a:srgbClr val="FFFFFF"/>
              </a:buClr>
              <a:buSzPts val="1575"/>
              <a:buFont typeface="Overpass"/>
              <a:buNone/>
            </a:pPr>
            <a:r>
              <a:rPr lang="en-US" sz="1575">
                <a:solidFill>
                  <a:srgbClr val="FFFFFF"/>
                </a:solidFill>
                <a:latin typeface="Overpass"/>
                <a:ea typeface="Overpass"/>
                <a:cs typeface="Overpass"/>
                <a:sym typeface="Overpass"/>
              </a:rPr>
              <a:t>Manual Updates</a:t>
            </a:r>
            <a:endParaRPr b="0" i="0" sz="1575" u="none" cap="none" strike="noStrike">
              <a:solidFill>
                <a:schemeClr val="dk1"/>
              </a:solidFill>
              <a:latin typeface="Calibri"/>
              <a:ea typeface="Calibri"/>
              <a:cs typeface="Calibri"/>
              <a:sym typeface="Calibri"/>
            </a:endParaRPr>
          </a:p>
        </p:txBody>
      </p:sp>
      <p:sp>
        <p:nvSpPr>
          <p:cNvPr id="416" name="Google Shape;416;g386541bf208_0_148"/>
          <p:cNvSpPr/>
          <p:nvPr/>
        </p:nvSpPr>
        <p:spPr>
          <a:xfrm>
            <a:off x="6007500" y="2141157"/>
            <a:ext cx="1909800" cy="252300"/>
          </a:xfrm>
          <a:prstGeom prst="rect">
            <a:avLst/>
          </a:prstGeom>
          <a:noFill/>
          <a:ln>
            <a:noFill/>
          </a:ln>
        </p:spPr>
        <p:txBody>
          <a:bodyPr anchorCtr="0" anchor="ctr" bIns="45700" lIns="91425" spcFirstLastPara="1" rIns="91425" wrap="square" tIns="45700">
            <a:noAutofit/>
          </a:bodyPr>
          <a:lstStyle/>
          <a:p>
            <a:pPr indent="0" lvl="0" marL="0" marR="0" rtl="0" algn="l">
              <a:lnSpc>
                <a:spcPct val="125015"/>
              </a:lnSpc>
              <a:spcBef>
                <a:spcPts val="0"/>
              </a:spcBef>
              <a:spcAft>
                <a:spcPts val="0"/>
              </a:spcAft>
              <a:buClr>
                <a:srgbClr val="FFFFFF"/>
              </a:buClr>
              <a:buSzPts val="1575"/>
              <a:buFont typeface="Overpass"/>
              <a:buNone/>
            </a:pPr>
            <a:r>
              <a:rPr lang="en-US" sz="1575">
                <a:solidFill>
                  <a:srgbClr val="FFFFFF"/>
                </a:solidFill>
                <a:latin typeface="Overpass"/>
                <a:ea typeface="Overpass"/>
                <a:cs typeface="Overpass"/>
                <a:sym typeface="Overpass"/>
              </a:rPr>
              <a:t>Fixed Size</a:t>
            </a:r>
            <a:endParaRPr b="0" i="0" sz="1575" u="none" cap="none" strike="noStrike">
              <a:solidFill>
                <a:schemeClr val="dk1"/>
              </a:solidFill>
              <a:latin typeface="Calibri"/>
              <a:ea typeface="Calibri"/>
              <a:cs typeface="Calibri"/>
              <a:sym typeface="Calibri"/>
            </a:endParaRPr>
          </a:p>
        </p:txBody>
      </p:sp>
      <p:pic>
        <p:nvPicPr>
          <p:cNvPr id="417" name="Google Shape;417;g386541bf208_0_148"/>
          <p:cNvPicPr preferRelativeResize="0"/>
          <p:nvPr/>
        </p:nvPicPr>
        <p:blipFill>
          <a:blip r:embed="rId6">
            <a:alphaModFix/>
          </a:blip>
          <a:stretch>
            <a:fillRect/>
          </a:stretch>
        </p:blipFill>
        <p:spPr>
          <a:xfrm>
            <a:off x="342905" y="1252550"/>
            <a:ext cx="3886199" cy="2915351"/>
          </a:xfrm>
          <a:prstGeom prst="rect">
            <a:avLst/>
          </a:prstGeom>
          <a:noFill/>
          <a:ln>
            <a:noFill/>
          </a:ln>
        </p:spPr>
      </p:pic>
      <p:sp>
        <p:nvSpPr>
          <p:cNvPr id="418" name="Google Shape;418;g386541bf208_0_148"/>
          <p:cNvSpPr/>
          <p:nvPr/>
        </p:nvSpPr>
        <p:spPr>
          <a:xfrm>
            <a:off x="5664600" y="3053063"/>
            <a:ext cx="200100" cy="200100"/>
          </a:xfrm>
          <a:prstGeom prst="ellipse">
            <a:avLst/>
          </a:prstGeom>
          <a:solidFill>
            <a:srgbClr val="F46B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423" name="Shape 423"/>
        <p:cNvGrpSpPr/>
        <p:nvPr/>
      </p:nvGrpSpPr>
      <p:grpSpPr>
        <a:xfrm>
          <a:off x="0" y="0"/>
          <a:ext cx="0" cy="0"/>
          <a:chOff x="0" y="0"/>
          <a:chExt cx="0" cy="0"/>
        </a:xfrm>
      </p:grpSpPr>
      <p:cxnSp>
        <p:nvCxnSpPr>
          <p:cNvPr id="424" name="Google Shape;424;g3a31ee56539_0_156"/>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425" name="Google Shape;425;g3a31ee56539_0_156"/>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26" name="Google Shape;426;g3a31ee56539_0_156"/>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427" name="Google Shape;427;g3a31ee56539_0_156"/>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428" name="Google Shape;428;g3a31ee56539_0_156"/>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429" name="Google Shape;429;g3a31ee56539_0_156"/>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430" name="Google Shape;430;g3a31ee56539_0_156"/>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431" name="Google Shape;431;g3a31ee56539_0_156"/>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432" name="Google Shape;432;g3a31ee56539_0_156"/>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433" name="Google Shape;433;g3a31ee56539_0_156"/>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sp>
        <p:nvSpPr>
          <p:cNvPr id="434" name="Google Shape;434;g3a31ee56539_0_156"/>
          <p:cNvSpPr/>
          <p:nvPr/>
        </p:nvSpPr>
        <p:spPr>
          <a:xfrm>
            <a:off x="476250" y="381000"/>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BEFORE</a:t>
            </a:r>
            <a:endParaRPr b="0" i="0" sz="1050" u="none" cap="none" strike="noStrike">
              <a:solidFill>
                <a:schemeClr val="dk1"/>
              </a:solidFill>
              <a:latin typeface="Calibri"/>
              <a:ea typeface="Calibri"/>
              <a:cs typeface="Calibri"/>
              <a:sym typeface="Calibri"/>
            </a:endParaRPr>
          </a:p>
        </p:txBody>
      </p:sp>
      <p:sp>
        <p:nvSpPr>
          <p:cNvPr id="435" name="Google Shape;435;g3a31ee56539_0_156"/>
          <p:cNvSpPr/>
          <p:nvPr/>
        </p:nvSpPr>
        <p:spPr>
          <a:xfrm>
            <a:off x="5162550" y="381000"/>
            <a:ext cx="8763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58D69A"/>
              </a:buClr>
              <a:buSzPts val="1050"/>
              <a:buFont typeface="Overpass"/>
              <a:buNone/>
            </a:pPr>
            <a:r>
              <a:rPr b="0" i="0" lang="en-US" sz="1050" u="none" cap="none" strike="noStrike">
                <a:solidFill>
                  <a:srgbClr val="F46B84"/>
                </a:solidFill>
                <a:latin typeface="Overpass"/>
                <a:ea typeface="Overpass"/>
                <a:cs typeface="Overpass"/>
                <a:sym typeface="Overpass"/>
              </a:rPr>
              <a:t>AFTER</a:t>
            </a:r>
            <a:endParaRPr b="0" i="0" sz="1050" u="none" cap="none" strike="noStrike">
              <a:solidFill>
                <a:srgbClr val="F46B84"/>
              </a:solidFill>
              <a:latin typeface="Calibri"/>
              <a:ea typeface="Calibri"/>
              <a:cs typeface="Calibri"/>
              <a:sym typeface="Calibri"/>
            </a:endParaRPr>
          </a:p>
        </p:txBody>
      </p:sp>
      <p:pic>
        <p:nvPicPr>
          <p:cNvPr id="436" name="Google Shape;436;g3a31ee56539_0_156"/>
          <p:cNvPicPr preferRelativeResize="0"/>
          <p:nvPr/>
        </p:nvPicPr>
        <p:blipFill>
          <a:blip r:embed="rId6">
            <a:alphaModFix/>
          </a:blip>
          <a:stretch>
            <a:fillRect/>
          </a:stretch>
        </p:blipFill>
        <p:spPr>
          <a:xfrm>
            <a:off x="-113200" y="864722"/>
            <a:ext cx="4653649" cy="2404729"/>
          </a:xfrm>
          <a:prstGeom prst="rect">
            <a:avLst/>
          </a:prstGeom>
          <a:noFill/>
          <a:ln>
            <a:noFill/>
          </a:ln>
        </p:spPr>
      </p:pic>
      <p:pic>
        <p:nvPicPr>
          <p:cNvPr id="437" name="Google Shape;437;g3a31ee56539_0_156"/>
          <p:cNvPicPr preferRelativeResize="0"/>
          <p:nvPr/>
        </p:nvPicPr>
        <p:blipFill>
          <a:blip r:embed="rId7">
            <a:alphaModFix/>
          </a:blip>
          <a:stretch>
            <a:fillRect/>
          </a:stretch>
        </p:blipFill>
        <p:spPr>
          <a:xfrm>
            <a:off x="4664400" y="864738"/>
            <a:ext cx="4653649" cy="34140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34" name="Shape 34"/>
        <p:cNvGrpSpPr/>
        <p:nvPr/>
      </p:nvGrpSpPr>
      <p:grpSpPr>
        <a:xfrm>
          <a:off x="0" y="0"/>
          <a:ext cx="0" cy="0"/>
          <a:chOff x="0" y="0"/>
          <a:chExt cx="0" cy="0"/>
        </a:xfrm>
      </p:grpSpPr>
      <p:pic>
        <p:nvPicPr>
          <p:cNvPr id="35" name="Google Shape;35;g386541bf208_0_554"/>
          <p:cNvPicPr preferRelativeResize="0"/>
          <p:nvPr/>
        </p:nvPicPr>
        <p:blipFill rotWithShape="1">
          <a:blip r:embed="rId3">
            <a:alphaModFix/>
          </a:blip>
          <a:srcRect b="0" l="3257" r="919" t="0"/>
          <a:stretch/>
        </p:blipFill>
        <p:spPr>
          <a:xfrm>
            <a:off x="4574400" y="0"/>
            <a:ext cx="4569601" cy="5143500"/>
          </a:xfrm>
          <a:prstGeom prst="rect">
            <a:avLst/>
          </a:prstGeom>
          <a:noFill/>
          <a:ln>
            <a:noFill/>
          </a:ln>
        </p:spPr>
      </p:pic>
      <p:cxnSp>
        <p:nvCxnSpPr>
          <p:cNvPr id="36" name="Google Shape;36;g386541bf208_0_554"/>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37" name="Google Shape;37;g386541bf208_0_554"/>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8" name="Google Shape;38;g386541bf208_0_554"/>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39" name="Google Shape;39;g386541bf208_0_554"/>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40" name="Google Shape;40;g386541bf208_0_554"/>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41" name="Google Shape;41;g386541bf208_0_554"/>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42" name="Google Shape;42;g386541bf208_0_554"/>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43" name="Google Shape;43;g386541bf208_0_554"/>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44" name="Google Shape;44;g386541bf208_0_554"/>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45" name="Google Shape;45;g386541bf208_0_554"/>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sp>
        <p:nvSpPr>
          <p:cNvPr id="46" name="Google Shape;46;g386541bf208_0_554"/>
          <p:cNvSpPr/>
          <p:nvPr/>
        </p:nvSpPr>
        <p:spPr>
          <a:xfrm>
            <a:off x="476250" y="381000"/>
            <a:ext cx="38862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F8F8FF"/>
              </a:buClr>
              <a:buSzPts val="1050"/>
              <a:buFont typeface="Overpass"/>
              <a:buNone/>
            </a:pPr>
            <a:r>
              <a:rPr lang="en-US" sz="1050">
                <a:solidFill>
                  <a:srgbClr val="F8F8FF"/>
                </a:solidFill>
                <a:latin typeface="Overpass"/>
                <a:ea typeface="Overpass"/>
                <a:cs typeface="Overpass"/>
                <a:sym typeface="Overpass"/>
              </a:rPr>
              <a:t>WHOAMI</a:t>
            </a:r>
            <a:endParaRPr b="0" i="0" sz="1050" u="none" cap="none" strike="noStrike">
              <a:solidFill>
                <a:schemeClr val="dk1"/>
              </a:solidFill>
              <a:latin typeface="Calibri"/>
              <a:ea typeface="Calibri"/>
              <a:cs typeface="Calibri"/>
              <a:sym typeface="Calibri"/>
            </a:endParaRPr>
          </a:p>
        </p:txBody>
      </p:sp>
      <p:sp>
        <p:nvSpPr>
          <p:cNvPr id="47" name="Google Shape;47;g386541bf208_0_554"/>
          <p:cNvSpPr/>
          <p:nvPr/>
        </p:nvSpPr>
        <p:spPr>
          <a:xfrm>
            <a:off x="1745350" y="1781088"/>
            <a:ext cx="2880000" cy="15813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1600">
                <a:solidFill>
                  <a:srgbClr val="FFFFFF"/>
                </a:solidFill>
                <a:latin typeface="Overpass Mono"/>
                <a:ea typeface="Overpass Mono"/>
                <a:cs typeface="Overpass Mono"/>
                <a:sym typeface="Overpass Mono"/>
              </a:rPr>
              <a:t>Eric Marti Haynes</a:t>
            </a:r>
            <a:endParaRPr sz="1600">
              <a:solidFill>
                <a:srgbClr val="FFFFFF"/>
              </a:solidFill>
              <a:latin typeface="Overpass Mono"/>
              <a:ea typeface="Overpass Mono"/>
              <a:cs typeface="Overpass Mono"/>
              <a:sym typeface="Overpass Mono"/>
            </a:endParaRPr>
          </a:p>
          <a:p>
            <a:pPr indent="0" lvl="0" marL="0" marR="0" rtl="0" algn="l">
              <a:lnSpc>
                <a:spcPct val="130000"/>
              </a:lnSpc>
              <a:spcBef>
                <a:spcPts val="0"/>
              </a:spcBef>
              <a:spcAft>
                <a:spcPts val="0"/>
              </a:spcAft>
              <a:buClr>
                <a:srgbClr val="FFFFFF"/>
              </a:buClr>
              <a:buSzPts val="2400"/>
              <a:buFont typeface="Overpass Mono"/>
              <a:buNone/>
            </a:pPr>
            <a:r>
              <a:rPr lang="en-US">
                <a:solidFill>
                  <a:srgbClr val="D2D2FF"/>
                </a:solidFill>
                <a:latin typeface="Overpass Mono"/>
                <a:ea typeface="Overpass Mono"/>
                <a:cs typeface="Overpass Mono"/>
                <a:sym typeface="Overpass Mono"/>
              </a:rPr>
              <a:t>Tokenization Tech Lead @Nethermind</a:t>
            </a:r>
            <a:endParaRPr>
              <a:solidFill>
                <a:srgbClr val="D2D2FF"/>
              </a:solidFill>
              <a:latin typeface="Overpass Mono"/>
              <a:ea typeface="Overpass Mono"/>
              <a:cs typeface="Overpass Mono"/>
              <a:sym typeface="Overpass Mono"/>
            </a:endParaRPr>
          </a:p>
        </p:txBody>
      </p:sp>
      <p:pic>
        <p:nvPicPr>
          <p:cNvPr id="48" name="Google Shape;48;g386541bf208_0_554"/>
          <p:cNvPicPr preferRelativeResize="0"/>
          <p:nvPr/>
        </p:nvPicPr>
        <p:blipFill>
          <a:blip r:embed="rId7">
            <a:alphaModFix/>
          </a:blip>
          <a:stretch>
            <a:fillRect/>
          </a:stretch>
        </p:blipFill>
        <p:spPr>
          <a:xfrm>
            <a:off x="337118" y="1846206"/>
            <a:ext cx="1215600" cy="1215600"/>
          </a:xfrm>
          <a:prstGeom prst="ellipse">
            <a:avLst/>
          </a:prstGeom>
          <a:noFill/>
          <a:ln>
            <a:noFill/>
          </a:ln>
          <a:effectLst>
            <a:outerShdw blurRad="242888" rotWithShape="0" algn="bl">
              <a:srgbClr val="FFAB4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442" name="Shape 442"/>
        <p:cNvGrpSpPr/>
        <p:nvPr/>
      </p:nvGrpSpPr>
      <p:grpSpPr>
        <a:xfrm>
          <a:off x="0" y="0"/>
          <a:ext cx="0" cy="0"/>
          <a:chOff x="0" y="0"/>
          <a:chExt cx="0" cy="0"/>
        </a:xfrm>
      </p:grpSpPr>
      <p:sp>
        <p:nvSpPr>
          <p:cNvPr id="443" name="Google Shape;443;g3a31ee56539_0_707"/>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44" name="Google Shape;444;g3a31ee56539_0_707"/>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445" name="Google Shape;445;g3a31ee56539_0_707"/>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446" name="Google Shape;446;g3a31ee56539_0_707"/>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447" name="Google Shape;447;g3a31ee56539_0_707"/>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448" name="Google Shape;448;g3a31ee56539_0_707"/>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449" name="Google Shape;449;g3a31ee56539_0_707"/>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450" name="Google Shape;450;g3a31ee56539_0_707"/>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451" name="Google Shape;451;g3a31ee56539_0_707"/>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452" name="Google Shape;452;g3a31ee56539_0_707"/>
          <p:cNvGraphicFramePr/>
          <p:nvPr/>
        </p:nvGraphicFramePr>
        <p:xfrm>
          <a:off x="1749838" y="684900"/>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a:t>
                      </a:r>
                      <a:r>
                        <a:rPr lang="en-US">
                          <a:solidFill>
                            <a:srgbClr val="F8F8FF"/>
                          </a:solidFill>
                          <a:latin typeface="Overpass"/>
                          <a:ea typeface="Overpass"/>
                          <a:cs typeface="Overpass"/>
                          <a:sym typeface="Overpass"/>
                        </a:rPr>
                        <a:t> </a:t>
                      </a:r>
                      <a:r>
                        <a:rPr lang="en-US" strike="sngStrike">
                          <a:solidFill>
                            <a:srgbClr val="F46B84"/>
                          </a:solidFill>
                          <a:latin typeface="Overpass"/>
                          <a:ea typeface="Overpass"/>
                          <a:cs typeface="Overpass"/>
                          <a:sym typeface="Overpass"/>
                        </a:rPr>
                        <a:t>__gap[0]</a:t>
                      </a:r>
                      <a:r>
                        <a:rPr lang="en-US">
                          <a:solidFill>
                            <a:srgbClr val="F8F8FF"/>
                          </a:solidFill>
                          <a:latin typeface="Overpass"/>
                          <a:ea typeface="Overpass"/>
                          <a:cs typeface="Overpass"/>
                          <a:sym typeface="Overpass"/>
                        </a:rPr>
                        <a:t> </a:t>
                      </a:r>
                      <a:r>
                        <a:rPr lang="en-US">
                          <a:solidFill>
                            <a:srgbClr val="58D69A"/>
                          </a:solidFill>
                          <a:latin typeface="Overpass"/>
                          <a:ea typeface="Overpass"/>
                          <a:cs typeface="Overpass"/>
                          <a:sym typeface="Overpass"/>
                        </a:rPr>
                        <a:t>arachnids</a:t>
                      </a:r>
                      <a:endParaRPr sz="1600">
                        <a:solidFill>
                          <a:srgbClr val="58D69A"/>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1</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58D69A"/>
                          </a:solidFill>
                          <a:latin typeface="Overpass"/>
                          <a:ea typeface="Overpass"/>
                          <a:cs typeface="Overpass"/>
                          <a:sym typeface="Overpass"/>
                        </a:rPr>
                        <a:t>0x01</a:t>
                      </a:r>
                      <a:endParaRPr sz="1600">
                        <a:solidFill>
                          <a:srgbClr val="58D69A"/>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__gap[0]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2</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0x00</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0x00</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__gap[48]</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0x00</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strike="sngStrike">
                          <a:solidFill>
                            <a:srgbClr val="F46B84"/>
                          </a:solidFill>
                          <a:latin typeface="Overpass"/>
                          <a:ea typeface="Overpass"/>
                          <a:cs typeface="Overpass"/>
                          <a:sym typeface="Overpass"/>
                        </a:rPr>
                        <a:t>worms</a:t>
                      </a:r>
                      <a:r>
                        <a:rPr lang="en-US">
                          <a:solidFill>
                            <a:srgbClr val="F8F8FF"/>
                          </a:solidFill>
                          <a:latin typeface="Overpass"/>
                          <a:ea typeface="Overpass"/>
                          <a:cs typeface="Overpass"/>
                          <a:sym typeface="Overpass"/>
                        </a:rPr>
                        <a:t> </a:t>
                      </a:r>
                      <a:r>
                        <a:rPr lang="en-US">
                          <a:solidFill>
                            <a:srgbClr val="F8F8FF"/>
                          </a:solidFill>
                          <a:latin typeface="Overpass"/>
                          <a:ea typeface="Overpass"/>
                          <a:cs typeface="Overpass"/>
                          <a:sym typeface="Overpass"/>
                        </a:rPr>
                        <a:t>__gap[49]</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0x03</a:t>
                      </a:r>
                      <a:endParaRPr>
                        <a:solidFill>
                          <a:srgbClr val="F46B84"/>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strike="sngStrike">
                          <a:solidFill>
                            <a:srgbClr val="F46B84"/>
                          </a:solidFill>
                          <a:latin typeface="Overpass"/>
                          <a:ea typeface="Overpass"/>
                          <a:cs typeface="Overpass"/>
                          <a:sym typeface="Overpass"/>
                        </a:rPr>
                        <a:t>softwareBugs</a:t>
                      </a:r>
                      <a:r>
                        <a:rPr lang="en-US">
                          <a:solidFill>
                            <a:srgbClr val="F8F8FF"/>
                          </a:solidFill>
                          <a:latin typeface="Overpass"/>
                          <a:ea typeface="Overpass"/>
                          <a:cs typeface="Overpass"/>
                          <a:sym typeface="Overpass"/>
                        </a:rPr>
                        <a:t> </a:t>
                      </a:r>
                      <a:r>
                        <a:rPr lang="en-US">
                          <a:solidFill>
                            <a:srgbClr val="F8F8FF"/>
                          </a:solidFill>
                          <a:latin typeface="Overpass"/>
                          <a:ea typeface="Overpass"/>
                          <a:cs typeface="Overpass"/>
                          <a:sym typeface="Overpass"/>
                        </a:rPr>
                        <a:t>worms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52</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0x02</a:t>
                      </a:r>
                      <a:endParaRPr>
                        <a:solidFill>
                          <a:srgbClr val="F46B84"/>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softwareBugs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53</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0x00</a:t>
                      </a:r>
                      <a:endParaRPr>
                        <a:solidFill>
                          <a:srgbClr val="F46B84"/>
                        </a:solidFill>
                        <a:latin typeface="Overpass"/>
                        <a:ea typeface="Overpass"/>
                        <a:cs typeface="Overpass"/>
                        <a:sym typeface="Overpass"/>
                      </a:endParaRPr>
                    </a:p>
                  </a:txBody>
                  <a:tcPr marT="91425" marB="91425" marR="91425" marL="91425"/>
                </a:tc>
              </a:tr>
            </a:tbl>
          </a:graphicData>
        </a:graphic>
      </p:graphicFrame>
      <p:pic>
        <p:nvPicPr>
          <p:cNvPr id="453" name="Google Shape;453;g3a31ee56539_0_707"/>
          <p:cNvPicPr preferRelativeResize="0"/>
          <p:nvPr/>
        </p:nvPicPr>
        <p:blipFill rotWithShape="1">
          <a:blip r:embed="rId6">
            <a:alphaModFix/>
          </a:blip>
          <a:srcRect b="66832" l="12964" r="55408" t="1540"/>
          <a:stretch/>
        </p:blipFill>
        <p:spPr>
          <a:xfrm rot="5124485">
            <a:off x="1067588" y="115475"/>
            <a:ext cx="893725" cy="893725"/>
          </a:xfrm>
          <a:prstGeom prst="rect">
            <a:avLst/>
          </a:prstGeom>
          <a:noFill/>
          <a:ln>
            <a:noFill/>
          </a:ln>
        </p:spPr>
      </p:pic>
      <p:pic>
        <p:nvPicPr>
          <p:cNvPr id="454" name="Google Shape;454;g3a31ee56539_0_707"/>
          <p:cNvPicPr preferRelativeResize="0"/>
          <p:nvPr/>
        </p:nvPicPr>
        <p:blipFill rotWithShape="1">
          <a:blip r:embed="rId6">
            <a:alphaModFix/>
          </a:blip>
          <a:srcRect b="66832" l="12964" r="55408" t="1540"/>
          <a:stretch/>
        </p:blipFill>
        <p:spPr>
          <a:xfrm rot="8675891">
            <a:off x="7568600" y="209275"/>
            <a:ext cx="893725" cy="893725"/>
          </a:xfrm>
          <a:prstGeom prst="rect">
            <a:avLst/>
          </a:prstGeom>
          <a:noFill/>
          <a:ln>
            <a:noFill/>
          </a:ln>
        </p:spPr>
      </p:pic>
      <p:pic>
        <p:nvPicPr>
          <p:cNvPr id="455" name="Google Shape;455;g3a31ee56539_0_707"/>
          <p:cNvPicPr preferRelativeResize="0"/>
          <p:nvPr/>
        </p:nvPicPr>
        <p:blipFill rotWithShape="1">
          <a:blip r:embed="rId6">
            <a:alphaModFix/>
          </a:blip>
          <a:srcRect b="66832" l="12964" r="55408" t="1540"/>
          <a:stretch/>
        </p:blipFill>
        <p:spPr>
          <a:xfrm rot="-5400000">
            <a:off x="433800" y="2841900"/>
            <a:ext cx="893725" cy="893726"/>
          </a:xfrm>
          <a:prstGeom prst="rect">
            <a:avLst/>
          </a:prstGeom>
          <a:noFill/>
          <a:ln>
            <a:noFill/>
          </a:ln>
        </p:spPr>
      </p:pic>
      <p:pic>
        <p:nvPicPr>
          <p:cNvPr id="456" name="Google Shape;456;g3a31ee56539_0_707"/>
          <p:cNvPicPr preferRelativeResize="0"/>
          <p:nvPr/>
        </p:nvPicPr>
        <p:blipFill rotWithShape="1">
          <a:blip r:embed="rId6">
            <a:alphaModFix/>
          </a:blip>
          <a:srcRect b="66832" l="12964" r="55408" t="1540"/>
          <a:stretch/>
        </p:blipFill>
        <p:spPr>
          <a:xfrm rot="-2462170">
            <a:off x="183575" y="4033550"/>
            <a:ext cx="893726" cy="893726"/>
          </a:xfrm>
          <a:prstGeom prst="rect">
            <a:avLst/>
          </a:prstGeom>
          <a:noFill/>
          <a:ln>
            <a:noFill/>
          </a:ln>
        </p:spPr>
      </p:pic>
      <p:pic>
        <p:nvPicPr>
          <p:cNvPr id="457" name="Google Shape;457;g3a31ee56539_0_707"/>
          <p:cNvPicPr preferRelativeResize="0"/>
          <p:nvPr/>
        </p:nvPicPr>
        <p:blipFill rotWithShape="1">
          <a:blip r:embed="rId6">
            <a:alphaModFix/>
          </a:blip>
          <a:srcRect b="66832" l="12964" r="55408" t="1540"/>
          <a:stretch/>
        </p:blipFill>
        <p:spPr>
          <a:xfrm rot="-3722039">
            <a:off x="7587475" y="1009537"/>
            <a:ext cx="893725" cy="893725"/>
          </a:xfrm>
          <a:prstGeom prst="rect">
            <a:avLst/>
          </a:prstGeom>
          <a:noFill/>
          <a:ln>
            <a:noFill/>
          </a:ln>
        </p:spPr>
      </p:pic>
      <p:pic>
        <p:nvPicPr>
          <p:cNvPr id="458" name="Google Shape;458;g3a31ee56539_0_707"/>
          <p:cNvPicPr preferRelativeResize="0"/>
          <p:nvPr/>
        </p:nvPicPr>
        <p:blipFill rotWithShape="1">
          <a:blip r:embed="rId6">
            <a:alphaModFix/>
          </a:blip>
          <a:srcRect b="66832" l="12964" r="55408" t="1540"/>
          <a:stretch/>
        </p:blipFill>
        <p:spPr>
          <a:xfrm>
            <a:off x="7480450" y="4033538"/>
            <a:ext cx="893726" cy="893725"/>
          </a:xfrm>
          <a:prstGeom prst="rect">
            <a:avLst/>
          </a:prstGeom>
          <a:noFill/>
          <a:ln>
            <a:noFill/>
          </a:ln>
        </p:spPr>
      </p:pic>
      <p:pic>
        <p:nvPicPr>
          <p:cNvPr id="459" name="Google Shape;459;g3a31ee56539_0_707"/>
          <p:cNvPicPr preferRelativeResize="0"/>
          <p:nvPr/>
        </p:nvPicPr>
        <p:blipFill rotWithShape="1">
          <a:blip r:embed="rId6">
            <a:alphaModFix/>
          </a:blip>
          <a:srcRect b="66832" l="12964" r="55408" t="1540"/>
          <a:stretch/>
        </p:blipFill>
        <p:spPr>
          <a:xfrm rot="2700000">
            <a:off x="916825" y="1143112"/>
            <a:ext cx="893725" cy="893725"/>
          </a:xfrm>
          <a:prstGeom prst="rect">
            <a:avLst/>
          </a:prstGeom>
          <a:noFill/>
          <a:ln>
            <a:noFill/>
          </a:ln>
        </p:spPr>
      </p:pic>
      <p:pic>
        <p:nvPicPr>
          <p:cNvPr id="460" name="Google Shape;460;g3a31ee56539_0_707"/>
          <p:cNvPicPr preferRelativeResize="0"/>
          <p:nvPr/>
        </p:nvPicPr>
        <p:blipFill>
          <a:blip r:embed="rId7">
            <a:alphaModFix/>
          </a:blip>
          <a:stretch>
            <a:fillRect/>
          </a:stretch>
        </p:blipFill>
        <p:spPr>
          <a:xfrm>
            <a:off x="7883000" y="2011100"/>
            <a:ext cx="893726" cy="893725"/>
          </a:xfrm>
          <a:prstGeom prst="rect">
            <a:avLst/>
          </a:prstGeom>
          <a:noFill/>
          <a:ln>
            <a:noFill/>
          </a:ln>
        </p:spPr>
      </p:pic>
      <p:pic>
        <p:nvPicPr>
          <p:cNvPr id="461" name="Google Shape;461;g3a31ee56539_0_707"/>
          <p:cNvPicPr preferRelativeResize="0"/>
          <p:nvPr/>
        </p:nvPicPr>
        <p:blipFill rotWithShape="1">
          <a:blip r:embed="rId8">
            <a:alphaModFix/>
          </a:blip>
          <a:srcRect b="40066" l="27938" r="35796" t="40736"/>
          <a:stretch/>
        </p:blipFill>
        <p:spPr>
          <a:xfrm>
            <a:off x="3165525" y="4441850"/>
            <a:ext cx="843401" cy="701649"/>
          </a:xfrm>
          <a:prstGeom prst="rect">
            <a:avLst/>
          </a:prstGeom>
          <a:noFill/>
          <a:ln>
            <a:noFill/>
          </a:ln>
        </p:spPr>
      </p:pic>
      <p:pic>
        <p:nvPicPr>
          <p:cNvPr id="462" name="Google Shape;462;g3a31ee56539_0_707"/>
          <p:cNvPicPr preferRelativeResize="0"/>
          <p:nvPr/>
        </p:nvPicPr>
        <p:blipFill rotWithShape="1">
          <a:blip r:embed="rId8">
            <a:alphaModFix/>
          </a:blip>
          <a:srcRect b="40066" l="27938" r="35796" t="40736"/>
          <a:stretch/>
        </p:blipFill>
        <p:spPr>
          <a:xfrm rot="10800000">
            <a:off x="5451700" y="-16750"/>
            <a:ext cx="843400" cy="701649"/>
          </a:xfrm>
          <a:prstGeom prst="rect">
            <a:avLst/>
          </a:prstGeom>
          <a:noFill/>
          <a:ln>
            <a:noFill/>
          </a:ln>
        </p:spPr>
      </p:pic>
      <p:pic>
        <p:nvPicPr>
          <p:cNvPr id="463" name="Google Shape;463;g3a31ee56539_0_707"/>
          <p:cNvPicPr preferRelativeResize="0"/>
          <p:nvPr/>
        </p:nvPicPr>
        <p:blipFill rotWithShape="1">
          <a:blip r:embed="rId8">
            <a:alphaModFix/>
          </a:blip>
          <a:srcRect b="40066" l="27938" r="35796" t="40736"/>
          <a:stretch/>
        </p:blipFill>
        <p:spPr>
          <a:xfrm>
            <a:off x="2195550" y="4441850"/>
            <a:ext cx="843401" cy="701649"/>
          </a:xfrm>
          <a:prstGeom prst="rect">
            <a:avLst/>
          </a:prstGeom>
          <a:noFill/>
          <a:ln>
            <a:noFill/>
          </a:ln>
        </p:spPr>
      </p:pic>
      <p:pic>
        <p:nvPicPr>
          <p:cNvPr id="464" name="Google Shape;464;g3a31ee56539_0_707"/>
          <p:cNvPicPr preferRelativeResize="0"/>
          <p:nvPr/>
        </p:nvPicPr>
        <p:blipFill>
          <a:blip r:embed="rId9">
            <a:alphaModFix/>
          </a:blip>
          <a:stretch>
            <a:fillRect/>
          </a:stretch>
        </p:blipFill>
        <p:spPr>
          <a:xfrm>
            <a:off x="8004263" y="2956225"/>
            <a:ext cx="893749" cy="893750"/>
          </a:xfrm>
          <a:prstGeom prst="rect">
            <a:avLst/>
          </a:prstGeom>
          <a:noFill/>
          <a:ln>
            <a:noFill/>
          </a:ln>
        </p:spPr>
      </p:pic>
      <p:pic>
        <p:nvPicPr>
          <p:cNvPr id="465" name="Google Shape;465;g3a31ee56539_0_707"/>
          <p:cNvPicPr preferRelativeResize="0"/>
          <p:nvPr/>
        </p:nvPicPr>
        <p:blipFill>
          <a:blip r:embed="rId9">
            <a:alphaModFix/>
          </a:blip>
          <a:stretch>
            <a:fillRect/>
          </a:stretch>
        </p:blipFill>
        <p:spPr>
          <a:xfrm rot="5400000">
            <a:off x="51838" y="1663175"/>
            <a:ext cx="893749" cy="893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470" name="Shape 470"/>
        <p:cNvGrpSpPr/>
        <p:nvPr/>
      </p:nvGrpSpPr>
      <p:grpSpPr>
        <a:xfrm>
          <a:off x="0" y="0"/>
          <a:ext cx="0" cy="0"/>
          <a:chOff x="0" y="0"/>
          <a:chExt cx="0" cy="0"/>
        </a:xfrm>
      </p:grpSpPr>
      <p:cxnSp>
        <p:nvCxnSpPr>
          <p:cNvPr id="471" name="Google Shape;471;g3a31ee56539_0_175"/>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472" name="Google Shape;472;g3a31ee56539_0_175"/>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73" name="Google Shape;473;g3a31ee56539_0_175"/>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474" name="Google Shape;474;g3a31ee56539_0_175"/>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475" name="Google Shape;475;g3a31ee56539_0_175"/>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476" name="Google Shape;476;g3a31ee56539_0_175"/>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477" name="Google Shape;477;g3a31ee56539_0_175"/>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478" name="Google Shape;478;g3a31ee56539_0_175"/>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479" name="Google Shape;479;g3a31ee56539_0_175"/>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480" name="Google Shape;480;g3a31ee56539_0_175"/>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sp>
        <p:nvSpPr>
          <p:cNvPr id="481" name="Google Shape;481;g3a31ee56539_0_175"/>
          <p:cNvSpPr/>
          <p:nvPr/>
        </p:nvSpPr>
        <p:spPr>
          <a:xfrm>
            <a:off x="476250" y="381000"/>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BEFORE</a:t>
            </a:r>
            <a:endParaRPr b="0" i="0" sz="1050" u="none" cap="none" strike="noStrike">
              <a:solidFill>
                <a:schemeClr val="dk1"/>
              </a:solidFill>
              <a:latin typeface="Calibri"/>
              <a:ea typeface="Calibri"/>
              <a:cs typeface="Calibri"/>
              <a:sym typeface="Calibri"/>
            </a:endParaRPr>
          </a:p>
        </p:txBody>
      </p:sp>
      <p:sp>
        <p:nvSpPr>
          <p:cNvPr id="482" name="Google Shape;482;g3a31ee56539_0_175"/>
          <p:cNvSpPr/>
          <p:nvPr/>
        </p:nvSpPr>
        <p:spPr>
          <a:xfrm>
            <a:off x="5162550" y="381000"/>
            <a:ext cx="8763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58D69A"/>
              </a:buClr>
              <a:buSzPts val="1050"/>
              <a:buFont typeface="Overpass"/>
              <a:buNone/>
            </a:pPr>
            <a:r>
              <a:rPr b="0" i="0" lang="en-US" sz="1050" u="none" cap="none" strike="noStrike">
                <a:solidFill>
                  <a:srgbClr val="F46B84"/>
                </a:solidFill>
                <a:latin typeface="Overpass"/>
                <a:ea typeface="Overpass"/>
                <a:cs typeface="Overpass"/>
                <a:sym typeface="Overpass"/>
              </a:rPr>
              <a:t>AFTER</a:t>
            </a:r>
            <a:endParaRPr b="0" i="0" sz="1050" u="none" cap="none" strike="noStrike">
              <a:solidFill>
                <a:srgbClr val="F46B84"/>
              </a:solidFill>
              <a:latin typeface="Calibri"/>
              <a:ea typeface="Calibri"/>
              <a:cs typeface="Calibri"/>
              <a:sym typeface="Calibri"/>
            </a:endParaRPr>
          </a:p>
        </p:txBody>
      </p:sp>
      <p:pic>
        <p:nvPicPr>
          <p:cNvPr id="483" name="Google Shape;483;g3a31ee56539_0_175"/>
          <p:cNvPicPr preferRelativeResize="0"/>
          <p:nvPr/>
        </p:nvPicPr>
        <p:blipFill>
          <a:blip r:embed="rId6">
            <a:alphaModFix/>
          </a:blip>
          <a:stretch>
            <a:fillRect/>
          </a:stretch>
        </p:blipFill>
        <p:spPr>
          <a:xfrm>
            <a:off x="0" y="1018688"/>
            <a:ext cx="4512001" cy="3482466"/>
          </a:xfrm>
          <a:prstGeom prst="rect">
            <a:avLst/>
          </a:prstGeom>
          <a:noFill/>
          <a:ln>
            <a:noFill/>
          </a:ln>
        </p:spPr>
      </p:pic>
      <p:pic>
        <p:nvPicPr>
          <p:cNvPr id="484" name="Google Shape;484;g3a31ee56539_0_175"/>
          <p:cNvPicPr preferRelativeResize="0"/>
          <p:nvPr/>
        </p:nvPicPr>
        <p:blipFill>
          <a:blip r:embed="rId7">
            <a:alphaModFix/>
          </a:blip>
          <a:stretch>
            <a:fillRect/>
          </a:stretch>
        </p:blipFill>
        <p:spPr>
          <a:xfrm>
            <a:off x="4724400" y="642350"/>
            <a:ext cx="4419601" cy="3858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489" name="Shape 489"/>
        <p:cNvGrpSpPr/>
        <p:nvPr/>
      </p:nvGrpSpPr>
      <p:grpSpPr>
        <a:xfrm>
          <a:off x="0" y="0"/>
          <a:ext cx="0" cy="0"/>
          <a:chOff x="0" y="0"/>
          <a:chExt cx="0" cy="0"/>
        </a:xfrm>
      </p:grpSpPr>
      <p:pic>
        <p:nvPicPr>
          <p:cNvPr descr="preencoded.png" id="490" name="Google Shape;490;g3a31ee56539_0_197"/>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491" name="Google Shape;491;g3a31ee56539_0_197"/>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92" name="Google Shape;492;g3a31ee56539_0_197"/>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493" name="Google Shape;493;g3a31ee56539_0_197"/>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494" name="Google Shape;494;g3a31ee56539_0_197"/>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495" name="Google Shape;495;g3a31ee56539_0_197"/>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496" name="Google Shape;496;g3a31ee56539_0_197"/>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497" name="Google Shape;497;g3a31ee56539_0_197"/>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498" name="Google Shape;498;g3a31ee56539_0_197"/>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499" name="Google Shape;499;g3a31ee56539_0_197"/>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500" name="Google Shape;500;g3a31ee56539_0_197"/>
          <p:cNvPicPr preferRelativeResize="0"/>
          <p:nvPr/>
        </p:nvPicPr>
        <p:blipFill>
          <a:blip r:embed="rId7">
            <a:alphaModFix/>
          </a:blip>
          <a:stretch>
            <a:fillRect/>
          </a:stretch>
        </p:blipFill>
        <p:spPr>
          <a:xfrm>
            <a:off x="1825075" y="0"/>
            <a:ext cx="5493856" cy="51435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505" name="Shape 505"/>
        <p:cNvGrpSpPr/>
        <p:nvPr/>
      </p:nvGrpSpPr>
      <p:grpSpPr>
        <a:xfrm>
          <a:off x="0" y="0"/>
          <a:ext cx="0" cy="0"/>
          <a:chOff x="0" y="0"/>
          <a:chExt cx="0" cy="0"/>
        </a:xfrm>
      </p:grpSpPr>
      <p:sp>
        <p:nvSpPr>
          <p:cNvPr id="506" name="Google Shape;506;g3a31ee56539_0_721"/>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07" name="Google Shape;507;g3a31ee56539_0_721"/>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508" name="Google Shape;508;g3a31ee56539_0_721"/>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509" name="Google Shape;509;g3a31ee56539_0_721"/>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510" name="Google Shape;510;g3a31ee56539_0_721"/>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511" name="Google Shape;511;g3a31ee56539_0_721"/>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512" name="Google Shape;512;g3a31ee56539_0_721"/>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513" name="Google Shape;513;g3a31ee56539_0_721"/>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514" name="Google Shape;514;g3a31ee56539_0_721"/>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515" name="Google Shape;515;g3a31ee56539_0_721"/>
          <p:cNvGraphicFramePr/>
          <p:nvPr/>
        </p:nvGraphicFramePr>
        <p:xfrm>
          <a:off x="1749825" y="684913"/>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arachnids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1</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0x01</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uint256[49] __gap</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2-&gt;50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0x00</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strike="sngStrike">
                          <a:solidFill>
                            <a:srgbClr val="F46B84"/>
                          </a:solidFill>
                          <a:latin typeface="Overpass"/>
                          <a:ea typeface="Overpass"/>
                          <a:cs typeface="Overpass"/>
                          <a:sym typeface="Overpass"/>
                        </a:rPr>
                        <a:t>worms</a:t>
                      </a:r>
                      <a:r>
                        <a:rPr lang="en-US">
                          <a:solidFill>
                            <a:srgbClr val="F8F8FF"/>
                          </a:solidFill>
                          <a:latin typeface="Overpass"/>
                          <a:ea typeface="Overpass"/>
                          <a:cs typeface="Overpass"/>
                          <a:sym typeface="Overpass"/>
                        </a:rPr>
                        <a:t> </a:t>
                      </a:r>
                      <a:r>
                        <a:rPr lang="en-US">
                          <a:solidFill>
                            <a:srgbClr val="58D69A"/>
                          </a:solidFill>
                          <a:latin typeface="Overpass"/>
                          <a:ea typeface="Overpass"/>
                          <a:cs typeface="Overpass"/>
                          <a:sym typeface="Overpass"/>
                        </a:rPr>
                        <a:t>snails</a:t>
                      </a:r>
                      <a:endParaRPr>
                        <a:solidFill>
                          <a:srgbClr val="58D69A"/>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0x03</a:t>
                      </a:r>
                      <a:endParaRPr>
                        <a:solidFill>
                          <a:srgbClr val="F46B84"/>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strike="sngStrike">
                          <a:solidFill>
                            <a:srgbClr val="F46B84"/>
                          </a:solidFill>
                          <a:latin typeface="Overpass"/>
                          <a:ea typeface="Overpass"/>
                          <a:cs typeface="Overpass"/>
                          <a:sym typeface="Overpass"/>
                        </a:rPr>
                        <a:t>softwareBugs</a:t>
                      </a:r>
                      <a:r>
                        <a:rPr lang="en-US">
                          <a:solidFill>
                            <a:srgbClr val="F8F8FF"/>
                          </a:solidFill>
                          <a:latin typeface="Overpass"/>
                          <a:ea typeface="Overpass"/>
                          <a:cs typeface="Overpass"/>
                          <a:sym typeface="Overpass"/>
                        </a:rPr>
                        <a:t> </a:t>
                      </a:r>
                      <a:r>
                        <a:rPr lang="en-US">
                          <a:solidFill>
                            <a:srgbClr val="58D69A"/>
                          </a:solidFill>
                          <a:latin typeface="Overpass"/>
                          <a:ea typeface="Overpass"/>
                          <a:cs typeface="Overpass"/>
                          <a:sym typeface="Overpass"/>
                        </a:rPr>
                        <a:t>slugs</a:t>
                      </a:r>
                      <a:endParaRPr>
                        <a:solidFill>
                          <a:srgbClr val="58D69A"/>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52</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0x02</a:t>
                      </a:r>
                      <a:endParaRPr>
                        <a:solidFill>
                          <a:srgbClr val="F46B84"/>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uint256[50] </a:t>
                      </a:r>
                      <a:r>
                        <a:rPr lang="en-US">
                          <a:solidFill>
                            <a:srgbClr val="58D69A"/>
                          </a:solidFill>
                          <a:latin typeface="Overpass"/>
                          <a:ea typeface="Overpass"/>
                          <a:cs typeface="Overpass"/>
                          <a:sym typeface="Overpass"/>
                        </a:rPr>
                        <a:t>__gap</a:t>
                      </a:r>
                      <a:endParaRPr>
                        <a:solidFill>
                          <a:srgbClr val="58D69A"/>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53-&gt;102</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58D69A"/>
                          </a:solidFill>
                          <a:latin typeface="Overpass"/>
                          <a:ea typeface="Overpass"/>
                          <a:cs typeface="Overpass"/>
                          <a:sym typeface="Overpass"/>
                        </a:rPr>
                        <a:t>0x00</a:t>
                      </a:r>
                      <a:endParaRPr>
                        <a:solidFill>
                          <a:srgbClr val="58D69A"/>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worms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103</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46B84"/>
                          </a:solidFill>
                          <a:latin typeface="Overpass"/>
                          <a:ea typeface="Overpass"/>
                          <a:cs typeface="Overpass"/>
                          <a:sym typeface="Overpass"/>
                        </a:rPr>
                        <a:t>0x00</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a:solidFill>
                            <a:srgbClr val="F8F8FF"/>
                          </a:solidFill>
                          <a:latin typeface="Overpass"/>
                          <a:ea typeface="Overpass"/>
                          <a:cs typeface="Overpass"/>
                          <a:sym typeface="Overpass"/>
                        </a:rPr>
                        <a:t>softwareBugs </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104</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46B84"/>
                          </a:solidFill>
                          <a:latin typeface="Overpass"/>
                          <a:ea typeface="Overpass"/>
                          <a:cs typeface="Overpass"/>
                          <a:sym typeface="Overpass"/>
                        </a:rPr>
                        <a:t>0x00</a:t>
                      </a:r>
                      <a:endParaRPr>
                        <a:solidFill>
                          <a:srgbClr val="F8F8FF"/>
                        </a:solidFill>
                        <a:latin typeface="Overpass"/>
                        <a:ea typeface="Overpass"/>
                        <a:cs typeface="Overpass"/>
                        <a:sym typeface="Overpass"/>
                      </a:endParaRPr>
                    </a:p>
                  </a:txBody>
                  <a:tcPr marT="91425" marB="91425" marR="91425" marL="91425"/>
                </a:tc>
              </a:tr>
            </a:tbl>
          </a:graphicData>
        </a:graphic>
      </p:graphicFrame>
      <p:pic>
        <p:nvPicPr>
          <p:cNvPr id="516" name="Google Shape;516;g3a31ee56539_0_721"/>
          <p:cNvPicPr preferRelativeResize="0"/>
          <p:nvPr/>
        </p:nvPicPr>
        <p:blipFill rotWithShape="1">
          <a:blip r:embed="rId6">
            <a:alphaModFix/>
          </a:blip>
          <a:srcRect b="66832" l="12964" r="55408" t="1540"/>
          <a:stretch/>
        </p:blipFill>
        <p:spPr>
          <a:xfrm rot="5124485">
            <a:off x="1115963" y="34325"/>
            <a:ext cx="893725" cy="893725"/>
          </a:xfrm>
          <a:prstGeom prst="rect">
            <a:avLst/>
          </a:prstGeom>
          <a:noFill/>
          <a:ln>
            <a:noFill/>
          </a:ln>
        </p:spPr>
      </p:pic>
      <p:pic>
        <p:nvPicPr>
          <p:cNvPr id="517" name="Google Shape;517;g3a31ee56539_0_721"/>
          <p:cNvPicPr preferRelativeResize="0"/>
          <p:nvPr/>
        </p:nvPicPr>
        <p:blipFill rotWithShape="1">
          <a:blip r:embed="rId6">
            <a:alphaModFix/>
          </a:blip>
          <a:srcRect b="66832" l="12964" r="55408" t="1540"/>
          <a:stretch/>
        </p:blipFill>
        <p:spPr>
          <a:xfrm rot="8675891">
            <a:off x="8157550" y="686250"/>
            <a:ext cx="893725" cy="893725"/>
          </a:xfrm>
          <a:prstGeom prst="rect">
            <a:avLst/>
          </a:prstGeom>
          <a:noFill/>
          <a:ln>
            <a:noFill/>
          </a:ln>
        </p:spPr>
      </p:pic>
      <p:pic>
        <p:nvPicPr>
          <p:cNvPr id="518" name="Google Shape;518;g3a31ee56539_0_721"/>
          <p:cNvPicPr preferRelativeResize="0"/>
          <p:nvPr/>
        </p:nvPicPr>
        <p:blipFill rotWithShape="1">
          <a:blip r:embed="rId6">
            <a:alphaModFix/>
          </a:blip>
          <a:srcRect b="66832" l="12964" r="55408" t="1540"/>
          <a:stretch/>
        </p:blipFill>
        <p:spPr>
          <a:xfrm rot="-5400000">
            <a:off x="7443775" y="2413800"/>
            <a:ext cx="893725" cy="893726"/>
          </a:xfrm>
          <a:prstGeom prst="rect">
            <a:avLst/>
          </a:prstGeom>
          <a:noFill/>
          <a:ln>
            <a:noFill/>
          </a:ln>
        </p:spPr>
      </p:pic>
      <p:pic>
        <p:nvPicPr>
          <p:cNvPr id="519" name="Google Shape;519;g3a31ee56539_0_721"/>
          <p:cNvPicPr preferRelativeResize="0"/>
          <p:nvPr/>
        </p:nvPicPr>
        <p:blipFill rotWithShape="1">
          <a:blip r:embed="rId6">
            <a:alphaModFix/>
          </a:blip>
          <a:srcRect b="66832" l="12964" r="55408" t="1540"/>
          <a:stretch/>
        </p:blipFill>
        <p:spPr>
          <a:xfrm rot="-2462170">
            <a:off x="178125" y="1687725"/>
            <a:ext cx="893726" cy="893726"/>
          </a:xfrm>
          <a:prstGeom prst="rect">
            <a:avLst/>
          </a:prstGeom>
          <a:noFill/>
          <a:ln>
            <a:noFill/>
          </a:ln>
        </p:spPr>
      </p:pic>
      <p:pic>
        <p:nvPicPr>
          <p:cNvPr id="520" name="Google Shape;520;g3a31ee56539_0_721"/>
          <p:cNvPicPr preferRelativeResize="0"/>
          <p:nvPr/>
        </p:nvPicPr>
        <p:blipFill rotWithShape="1">
          <a:blip r:embed="rId6">
            <a:alphaModFix/>
          </a:blip>
          <a:srcRect b="66832" l="12964" r="55408" t="1540"/>
          <a:stretch/>
        </p:blipFill>
        <p:spPr>
          <a:xfrm rot="-3722039">
            <a:off x="7587475" y="1362712"/>
            <a:ext cx="893725" cy="893725"/>
          </a:xfrm>
          <a:prstGeom prst="rect">
            <a:avLst/>
          </a:prstGeom>
          <a:noFill/>
          <a:ln>
            <a:noFill/>
          </a:ln>
        </p:spPr>
      </p:pic>
      <p:pic>
        <p:nvPicPr>
          <p:cNvPr id="521" name="Google Shape;521;g3a31ee56539_0_721"/>
          <p:cNvPicPr preferRelativeResize="0"/>
          <p:nvPr/>
        </p:nvPicPr>
        <p:blipFill rotWithShape="1">
          <a:blip r:embed="rId6">
            <a:alphaModFix/>
          </a:blip>
          <a:srcRect b="66832" l="12964" r="55408" t="1540"/>
          <a:stretch/>
        </p:blipFill>
        <p:spPr>
          <a:xfrm>
            <a:off x="7611412" y="34313"/>
            <a:ext cx="893726" cy="893725"/>
          </a:xfrm>
          <a:prstGeom prst="rect">
            <a:avLst/>
          </a:prstGeom>
          <a:noFill/>
          <a:ln>
            <a:noFill/>
          </a:ln>
        </p:spPr>
      </p:pic>
      <p:pic>
        <p:nvPicPr>
          <p:cNvPr id="522" name="Google Shape;522;g3a31ee56539_0_721"/>
          <p:cNvPicPr preferRelativeResize="0"/>
          <p:nvPr/>
        </p:nvPicPr>
        <p:blipFill rotWithShape="1">
          <a:blip r:embed="rId6">
            <a:alphaModFix/>
          </a:blip>
          <a:srcRect b="66832" l="12964" r="55408" t="1540"/>
          <a:stretch/>
        </p:blipFill>
        <p:spPr>
          <a:xfrm rot="2700000">
            <a:off x="916825" y="1143112"/>
            <a:ext cx="893725" cy="893725"/>
          </a:xfrm>
          <a:prstGeom prst="rect">
            <a:avLst/>
          </a:prstGeom>
          <a:noFill/>
          <a:ln>
            <a:noFill/>
          </a:ln>
        </p:spPr>
      </p:pic>
      <p:pic>
        <p:nvPicPr>
          <p:cNvPr id="523" name="Google Shape;523;g3a31ee56539_0_721"/>
          <p:cNvPicPr preferRelativeResize="0"/>
          <p:nvPr/>
        </p:nvPicPr>
        <p:blipFill>
          <a:blip r:embed="rId7">
            <a:alphaModFix/>
          </a:blip>
          <a:stretch>
            <a:fillRect/>
          </a:stretch>
        </p:blipFill>
        <p:spPr>
          <a:xfrm>
            <a:off x="756900" y="2556925"/>
            <a:ext cx="893725" cy="893725"/>
          </a:xfrm>
          <a:prstGeom prst="rect">
            <a:avLst/>
          </a:prstGeom>
          <a:noFill/>
          <a:ln>
            <a:noFill/>
          </a:ln>
        </p:spPr>
      </p:pic>
      <p:pic>
        <p:nvPicPr>
          <p:cNvPr id="524" name="Google Shape;524;g3a31ee56539_0_721"/>
          <p:cNvPicPr preferRelativeResize="0"/>
          <p:nvPr/>
        </p:nvPicPr>
        <p:blipFill>
          <a:blip r:embed="rId8">
            <a:alphaModFix/>
          </a:blip>
          <a:stretch>
            <a:fillRect/>
          </a:stretch>
        </p:blipFill>
        <p:spPr>
          <a:xfrm>
            <a:off x="5781550" y="-96072"/>
            <a:ext cx="1249965" cy="893725"/>
          </a:xfrm>
          <a:prstGeom prst="rect">
            <a:avLst/>
          </a:prstGeom>
          <a:noFill/>
          <a:ln>
            <a:noFill/>
          </a:ln>
        </p:spPr>
      </p:pic>
      <p:pic>
        <p:nvPicPr>
          <p:cNvPr id="525" name="Google Shape;525;g3a31ee56539_0_721"/>
          <p:cNvPicPr preferRelativeResize="0"/>
          <p:nvPr/>
        </p:nvPicPr>
        <p:blipFill>
          <a:blip r:embed="rId8">
            <a:alphaModFix/>
          </a:blip>
          <a:stretch>
            <a:fillRect/>
          </a:stretch>
        </p:blipFill>
        <p:spPr>
          <a:xfrm>
            <a:off x="2786387" y="-96085"/>
            <a:ext cx="1249965" cy="893725"/>
          </a:xfrm>
          <a:prstGeom prst="rect">
            <a:avLst/>
          </a:prstGeom>
          <a:noFill/>
          <a:ln>
            <a:noFill/>
          </a:ln>
        </p:spPr>
      </p:pic>
      <p:pic>
        <p:nvPicPr>
          <p:cNvPr id="526" name="Google Shape;526;g3a31ee56539_0_721"/>
          <p:cNvPicPr preferRelativeResize="0"/>
          <p:nvPr/>
        </p:nvPicPr>
        <p:blipFill>
          <a:blip r:embed="rId8">
            <a:alphaModFix/>
          </a:blip>
          <a:stretch>
            <a:fillRect/>
          </a:stretch>
        </p:blipFill>
        <p:spPr>
          <a:xfrm>
            <a:off x="7848400" y="3965115"/>
            <a:ext cx="1249965" cy="893725"/>
          </a:xfrm>
          <a:prstGeom prst="rect">
            <a:avLst/>
          </a:prstGeom>
          <a:noFill/>
          <a:ln>
            <a:noFill/>
          </a:ln>
        </p:spPr>
      </p:pic>
      <p:pic>
        <p:nvPicPr>
          <p:cNvPr id="527" name="Google Shape;527;g3a31ee56539_0_721"/>
          <p:cNvPicPr preferRelativeResize="0"/>
          <p:nvPr/>
        </p:nvPicPr>
        <p:blipFill>
          <a:blip r:embed="rId8">
            <a:alphaModFix/>
          </a:blip>
          <a:stretch>
            <a:fillRect/>
          </a:stretch>
        </p:blipFill>
        <p:spPr>
          <a:xfrm rot="5400000">
            <a:off x="-314950" y="2963190"/>
            <a:ext cx="1249965" cy="893725"/>
          </a:xfrm>
          <a:prstGeom prst="rect">
            <a:avLst/>
          </a:prstGeom>
          <a:noFill/>
          <a:ln>
            <a:noFill/>
          </a:ln>
        </p:spPr>
      </p:pic>
      <p:pic>
        <p:nvPicPr>
          <p:cNvPr id="528" name="Google Shape;528;g3a31ee56539_0_721"/>
          <p:cNvPicPr preferRelativeResize="0"/>
          <p:nvPr/>
        </p:nvPicPr>
        <p:blipFill>
          <a:blip r:embed="rId8">
            <a:alphaModFix/>
          </a:blip>
          <a:stretch>
            <a:fillRect/>
          </a:stretch>
        </p:blipFill>
        <p:spPr>
          <a:xfrm>
            <a:off x="45600" y="4221503"/>
            <a:ext cx="1249965" cy="893725"/>
          </a:xfrm>
          <a:prstGeom prst="rect">
            <a:avLst/>
          </a:prstGeom>
          <a:noFill/>
          <a:ln>
            <a:noFill/>
          </a:ln>
        </p:spPr>
      </p:pic>
      <p:pic>
        <p:nvPicPr>
          <p:cNvPr id="529" name="Google Shape;529;g3a31ee56539_0_721"/>
          <p:cNvPicPr preferRelativeResize="0"/>
          <p:nvPr/>
        </p:nvPicPr>
        <p:blipFill>
          <a:blip r:embed="rId8">
            <a:alphaModFix/>
          </a:blip>
          <a:stretch>
            <a:fillRect/>
          </a:stretch>
        </p:blipFill>
        <p:spPr>
          <a:xfrm>
            <a:off x="0" y="64290"/>
            <a:ext cx="1249965" cy="893725"/>
          </a:xfrm>
          <a:prstGeom prst="rect">
            <a:avLst/>
          </a:prstGeom>
          <a:noFill/>
          <a:ln>
            <a:noFill/>
          </a:ln>
        </p:spPr>
      </p:pic>
      <p:pic>
        <p:nvPicPr>
          <p:cNvPr id="530" name="Google Shape;530;g3a31ee56539_0_721"/>
          <p:cNvPicPr preferRelativeResize="0"/>
          <p:nvPr/>
        </p:nvPicPr>
        <p:blipFill>
          <a:blip r:embed="rId8">
            <a:alphaModFix/>
          </a:blip>
          <a:stretch>
            <a:fillRect/>
          </a:stretch>
        </p:blipFill>
        <p:spPr>
          <a:xfrm rot="-5400000">
            <a:off x="8209013" y="1769228"/>
            <a:ext cx="1249965" cy="893725"/>
          </a:xfrm>
          <a:prstGeom prst="rect">
            <a:avLst/>
          </a:prstGeom>
          <a:noFill/>
          <a:ln>
            <a:noFill/>
          </a:ln>
        </p:spPr>
      </p:pic>
      <p:pic>
        <p:nvPicPr>
          <p:cNvPr id="531" name="Google Shape;531;g3a31ee56539_0_721"/>
          <p:cNvPicPr preferRelativeResize="0"/>
          <p:nvPr/>
        </p:nvPicPr>
        <p:blipFill>
          <a:blip r:embed="rId8">
            <a:alphaModFix/>
          </a:blip>
          <a:stretch>
            <a:fillRect/>
          </a:stretch>
        </p:blipFill>
        <p:spPr>
          <a:xfrm>
            <a:off x="6042025" y="4345803"/>
            <a:ext cx="1249965" cy="893725"/>
          </a:xfrm>
          <a:prstGeom prst="rect">
            <a:avLst/>
          </a:prstGeom>
          <a:noFill/>
          <a:ln>
            <a:noFill/>
          </a:ln>
        </p:spPr>
      </p:pic>
      <p:pic>
        <p:nvPicPr>
          <p:cNvPr id="532" name="Google Shape;532;g3a31ee56539_0_721"/>
          <p:cNvPicPr preferRelativeResize="0"/>
          <p:nvPr/>
        </p:nvPicPr>
        <p:blipFill>
          <a:blip r:embed="rId8">
            <a:alphaModFix/>
          </a:blip>
          <a:stretch>
            <a:fillRect/>
          </a:stretch>
        </p:blipFill>
        <p:spPr>
          <a:xfrm>
            <a:off x="3322500" y="4345803"/>
            <a:ext cx="1249965" cy="893725"/>
          </a:xfrm>
          <a:prstGeom prst="rect">
            <a:avLst/>
          </a:prstGeom>
          <a:noFill/>
          <a:ln>
            <a:noFill/>
          </a:ln>
        </p:spPr>
      </p:pic>
      <p:pic>
        <p:nvPicPr>
          <p:cNvPr id="533" name="Google Shape;533;g3a31ee56539_0_721"/>
          <p:cNvPicPr preferRelativeResize="0"/>
          <p:nvPr/>
        </p:nvPicPr>
        <p:blipFill rotWithShape="1">
          <a:blip r:embed="rId9">
            <a:alphaModFix/>
          </a:blip>
          <a:srcRect b="49379" l="17632" r="28836" t="30436"/>
          <a:stretch/>
        </p:blipFill>
        <p:spPr>
          <a:xfrm>
            <a:off x="1344475" y="4567925"/>
            <a:ext cx="843401" cy="449499"/>
          </a:xfrm>
          <a:prstGeom prst="rect">
            <a:avLst/>
          </a:prstGeom>
          <a:noFill/>
          <a:ln>
            <a:noFill/>
          </a:ln>
        </p:spPr>
      </p:pic>
      <p:pic>
        <p:nvPicPr>
          <p:cNvPr id="534" name="Google Shape;534;g3a31ee56539_0_721"/>
          <p:cNvPicPr preferRelativeResize="0"/>
          <p:nvPr/>
        </p:nvPicPr>
        <p:blipFill rotWithShape="1">
          <a:blip r:embed="rId9">
            <a:alphaModFix/>
          </a:blip>
          <a:srcRect b="49379" l="17632" r="28836" t="30436"/>
          <a:stretch/>
        </p:blipFill>
        <p:spPr>
          <a:xfrm>
            <a:off x="4315363" y="126100"/>
            <a:ext cx="843401" cy="449499"/>
          </a:xfrm>
          <a:prstGeom prst="rect">
            <a:avLst/>
          </a:prstGeom>
          <a:noFill/>
          <a:ln>
            <a:noFill/>
          </a:ln>
        </p:spPr>
      </p:pic>
      <p:pic>
        <p:nvPicPr>
          <p:cNvPr id="535" name="Google Shape;535;g3a31ee56539_0_721"/>
          <p:cNvPicPr preferRelativeResize="0"/>
          <p:nvPr/>
        </p:nvPicPr>
        <p:blipFill rotWithShape="1">
          <a:blip r:embed="rId9">
            <a:alphaModFix/>
          </a:blip>
          <a:srcRect b="49379" l="17632" r="28836" t="30436"/>
          <a:stretch/>
        </p:blipFill>
        <p:spPr>
          <a:xfrm>
            <a:off x="45600" y="1034612"/>
            <a:ext cx="843401" cy="449499"/>
          </a:xfrm>
          <a:prstGeom prst="rect">
            <a:avLst/>
          </a:prstGeom>
          <a:noFill/>
          <a:ln>
            <a:noFill/>
          </a:ln>
        </p:spPr>
      </p:pic>
      <p:pic>
        <p:nvPicPr>
          <p:cNvPr id="536" name="Google Shape;536;g3a31ee56539_0_721"/>
          <p:cNvPicPr preferRelativeResize="0"/>
          <p:nvPr/>
        </p:nvPicPr>
        <p:blipFill rotWithShape="1">
          <a:blip r:embed="rId9">
            <a:alphaModFix/>
          </a:blip>
          <a:srcRect b="49379" l="17632" r="28836" t="30436"/>
          <a:stretch/>
        </p:blipFill>
        <p:spPr>
          <a:xfrm>
            <a:off x="7394175" y="3493975"/>
            <a:ext cx="843401" cy="449499"/>
          </a:xfrm>
          <a:prstGeom prst="rect">
            <a:avLst/>
          </a:prstGeom>
          <a:noFill/>
          <a:ln>
            <a:noFill/>
          </a:ln>
        </p:spPr>
      </p:pic>
      <p:pic>
        <p:nvPicPr>
          <p:cNvPr id="537" name="Google Shape;537;g3a31ee56539_0_721"/>
          <p:cNvPicPr preferRelativeResize="0"/>
          <p:nvPr/>
        </p:nvPicPr>
        <p:blipFill rotWithShape="1">
          <a:blip r:embed="rId9">
            <a:alphaModFix/>
          </a:blip>
          <a:srcRect b="49379" l="17632" r="28836" t="30436"/>
          <a:stretch/>
        </p:blipFill>
        <p:spPr>
          <a:xfrm>
            <a:off x="4885538" y="4567937"/>
            <a:ext cx="843401" cy="449499"/>
          </a:xfrm>
          <a:prstGeom prst="rect">
            <a:avLst/>
          </a:prstGeom>
          <a:noFill/>
          <a:ln>
            <a:noFill/>
          </a:ln>
        </p:spPr>
      </p:pic>
      <p:pic>
        <p:nvPicPr>
          <p:cNvPr id="538" name="Google Shape;538;g3a31ee56539_0_721"/>
          <p:cNvPicPr preferRelativeResize="0"/>
          <p:nvPr/>
        </p:nvPicPr>
        <p:blipFill rotWithShape="1">
          <a:blip r:embed="rId10">
            <a:alphaModFix/>
          </a:blip>
          <a:srcRect b="40066" l="27938" r="35796" t="40736"/>
          <a:stretch/>
        </p:blipFill>
        <p:spPr>
          <a:xfrm>
            <a:off x="7178875" y="4441850"/>
            <a:ext cx="843401" cy="701649"/>
          </a:xfrm>
          <a:prstGeom prst="rect">
            <a:avLst/>
          </a:prstGeom>
          <a:noFill/>
          <a:ln>
            <a:noFill/>
          </a:ln>
        </p:spPr>
      </p:pic>
      <p:pic>
        <p:nvPicPr>
          <p:cNvPr id="539" name="Google Shape;539;g3a31ee56539_0_721"/>
          <p:cNvPicPr preferRelativeResize="0"/>
          <p:nvPr/>
        </p:nvPicPr>
        <p:blipFill rotWithShape="1">
          <a:blip r:embed="rId10">
            <a:alphaModFix/>
          </a:blip>
          <a:srcRect b="40066" l="27938" r="35796" t="40736"/>
          <a:stretch/>
        </p:blipFill>
        <p:spPr>
          <a:xfrm rot="10800000">
            <a:off x="1919950" y="-25"/>
            <a:ext cx="843401" cy="701649"/>
          </a:xfrm>
          <a:prstGeom prst="rect">
            <a:avLst/>
          </a:prstGeom>
          <a:noFill/>
          <a:ln>
            <a:noFill/>
          </a:ln>
        </p:spPr>
      </p:pic>
      <p:pic>
        <p:nvPicPr>
          <p:cNvPr id="540" name="Google Shape;540;g3a31ee56539_0_721"/>
          <p:cNvPicPr preferRelativeResize="0"/>
          <p:nvPr/>
        </p:nvPicPr>
        <p:blipFill rotWithShape="1">
          <a:blip r:embed="rId10">
            <a:alphaModFix/>
          </a:blip>
          <a:srcRect b="40066" l="27938" r="35796" t="40736"/>
          <a:stretch/>
        </p:blipFill>
        <p:spPr>
          <a:xfrm>
            <a:off x="2195550" y="4441850"/>
            <a:ext cx="843401" cy="701649"/>
          </a:xfrm>
          <a:prstGeom prst="rect">
            <a:avLst/>
          </a:prstGeom>
          <a:noFill/>
          <a:ln>
            <a:noFill/>
          </a:ln>
        </p:spPr>
      </p:pic>
      <p:pic>
        <p:nvPicPr>
          <p:cNvPr id="541" name="Google Shape;541;g3a31ee56539_0_721"/>
          <p:cNvPicPr preferRelativeResize="0"/>
          <p:nvPr/>
        </p:nvPicPr>
        <p:blipFill>
          <a:blip r:embed="rId11">
            <a:alphaModFix/>
          </a:blip>
          <a:stretch>
            <a:fillRect/>
          </a:stretch>
        </p:blipFill>
        <p:spPr>
          <a:xfrm>
            <a:off x="8157538" y="2956225"/>
            <a:ext cx="893749" cy="893750"/>
          </a:xfrm>
          <a:prstGeom prst="rect">
            <a:avLst/>
          </a:prstGeom>
          <a:noFill/>
          <a:ln>
            <a:noFill/>
          </a:ln>
        </p:spPr>
      </p:pic>
      <p:pic>
        <p:nvPicPr>
          <p:cNvPr id="542" name="Google Shape;542;g3a31ee56539_0_721"/>
          <p:cNvPicPr preferRelativeResize="0"/>
          <p:nvPr/>
        </p:nvPicPr>
        <p:blipFill>
          <a:blip r:embed="rId11">
            <a:alphaModFix/>
          </a:blip>
          <a:stretch>
            <a:fillRect/>
          </a:stretch>
        </p:blipFill>
        <p:spPr>
          <a:xfrm rot="5400000">
            <a:off x="651163" y="3472325"/>
            <a:ext cx="893750" cy="893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547" name="Shape 547"/>
        <p:cNvGrpSpPr/>
        <p:nvPr/>
      </p:nvGrpSpPr>
      <p:grpSpPr>
        <a:xfrm>
          <a:off x="0" y="0"/>
          <a:ext cx="0" cy="0"/>
          <a:chOff x="0" y="0"/>
          <a:chExt cx="0" cy="0"/>
        </a:xfrm>
      </p:grpSpPr>
      <p:cxnSp>
        <p:nvCxnSpPr>
          <p:cNvPr id="548" name="Google Shape;548;g386541bf208_0_306"/>
          <p:cNvCxnSpPr/>
          <p:nvPr/>
        </p:nvCxnSpPr>
        <p:spPr>
          <a:xfrm rot="10800000">
            <a:off x="4572000" y="2571750"/>
            <a:ext cx="4572000" cy="0"/>
          </a:xfrm>
          <a:prstGeom prst="straightConnector1">
            <a:avLst/>
          </a:prstGeom>
          <a:noFill/>
          <a:ln cap="flat" cmpd="sng" w="12700">
            <a:solidFill>
              <a:srgbClr val="2B247C">
                <a:alpha val="20000"/>
              </a:srgbClr>
            </a:solidFill>
            <a:prstDash val="solid"/>
            <a:round/>
            <a:headEnd len="sm" w="sm" type="none"/>
            <a:tailEnd len="sm" w="sm" type="none"/>
          </a:ln>
        </p:spPr>
      </p:cxnSp>
      <p:sp>
        <p:nvSpPr>
          <p:cNvPr id="549" name="Google Shape;549;g386541bf208_0_306"/>
          <p:cNvSpPr/>
          <p:nvPr/>
        </p:nvSpPr>
        <p:spPr>
          <a:xfrm>
            <a:off x="476250" y="1252538"/>
            <a:ext cx="3619500" cy="263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0" name="Google Shape;550;g386541bf208_0_306"/>
          <p:cNvCxnSpPr/>
          <p:nvPr/>
        </p:nvCxnSpPr>
        <p:spPr>
          <a:xfrm rot="5400000">
            <a:off x="1989575"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cxnSp>
        <p:nvCxnSpPr>
          <p:cNvPr id="551" name="Google Shape;551;g386541bf208_0_306"/>
          <p:cNvCxnSpPr/>
          <p:nvPr/>
        </p:nvCxnSpPr>
        <p:spPr>
          <a:xfrm>
            <a:off x="4572000" y="2571750"/>
            <a:ext cx="45720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552" name="Google Shape;552;g386541bf208_0_306"/>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53" name="Google Shape;553;g386541bf208_0_306"/>
          <p:cNvPicPr preferRelativeResize="0"/>
          <p:nvPr/>
        </p:nvPicPr>
        <p:blipFill rotWithShape="1">
          <a:blip r:embed="rId3">
            <a:alphaModFix/>
          </a:blip>
          <a:srcRect b="0" l="0" r="0" t="0"/>
          <a:stretch/>
        </p:blipFill>
        <p:spPr>
          <a:xfrm>
            <a:off x="8831833" y="209550"/>
            <a:ext cx="120476" cy="107273"/>
          </a:xfrm>
          <a:prstGeom prst="rect">
            <a:avLst/>
          </a:prstGeom>
          <a:noFill/>
          <a:ln>
            <a:noFill/>
          </a:ln>
        </p:spPr>
      </p:pic>
      <p:pic>
        <p:nvPicPr>
          <p:cNvPr descr="preencoded.png" id="554" name="Google Shape;554;g386541bf208_0_306"/>
          <p:cNvPicPr preferRelativeResize="0"/>
          <p:nvPr/>
        </p:nvPicPr>
        <p:blipFill rotWithShape="1">
          <a:blip r:embed="rId4">
            <a:alphaModFix/>
          </a:blip>
          <a:srcRect b="0" l="0" r="0" t="0"/>
          <a:stretch/>
        </p:blipFill>
        <p:spPr>
          <a:xfrm>
            <a:off x="8776711" y="209550"/>
            <a:ext cx="120476" cy="107273"/>
          </a:xfrm>
          <a:prstGeom prst="rect">
            <a:avLst/>
          </a:prstGeom>
          <a:noFill/>
          <a:ln>
            <a:noFill/>
          </a:ln>
        </p:spPr>
      </p:pic>
      <p:pic>
        <p:nvPicPr>
          <p:cNvPr descr="preencoded.png" id="555" name="Google Shape;555;g386541bf208_0_306"/>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556" name="Google Shape;556;g386541bf208_0_306"/>
          <p:cNvPicPr preferRelativeResize="0"/>
          <p:nvPr/>
        </p:nvPicPr>
        <p:blipFill rotWithShape="1">
          <a:blip r:embed="rId6">
            <a:alphaModFix/>
          </a:blip>
          <a:srcRect b="0" l="0" r="0" t="0"/>
          <a:stretch/>
        </p:blipFill>
        <p:spPr>
          <a:xfrm>
            <a:off x="8721123" y="209550"/>
            <a:ext cx="120476" cy="107273"/>
          </a:xfrm>
          <a:prstGeom prst="rect">
            <a:avLst/>
          </a:prstGeom>
          <a:noFill/>
          <a:ln>
            <a:noFill/>
          </a:ln>
        </p:spPr>
      </p:pic>
      <p:pic>
        <p:nvPicPr>
          <p:cNvPr descr="preencoded.png" id="557" name="Google Shape;557;g386541bf208_0_306"/>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558" name="Google Shape;558;g386541bf208_0_306"/>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559" name="Google Shape;559;g386541bf208_0_306"/>
          <p:cNvPicPr preferRelativeResize="0"/>
          <p:nvPr/>
        </p:nvPicPr>
        <p:blipFill rotWithShape="1">
          <a:blip r:embed="rId3">
            <a:alphaModFix/>
          </a:blip>
          <a:srcRect b="0" l="0" r="0" t="0"/>
          <a:stretch/>
        </p:blipFill>
        <p:spPr>
          <a:xfrm>
            <a:off x="8833117" y="359787"/>
            <a:ext cx="120476" cy="107273"/>
          </a:xfrm>
          <a:prstGeom prst="rect">
            <a:avLst/>
          </a:prstGeom>
          <a:noFill/>
          <a:ln>
            <a:noFill/>
          </a:ln>
        </p:spPr>
      </p:pic>
      <p:pic>
        <p:nvPicPr>
          <p:cNvPr descr="preencoded.png" id="560" name="Google Shape;560;g386541bf208_0_306"/>
          <p:cNvPicPr preferRelativeResize="0"/>
          <p:nvPr/>
        </p:nvPicPr>
        <p:blipFill rotWithShape="1">
          <a:blip r:embed="rId7">
            <a:alphaModFix/>
          </a:blip>
          <a:srcRect b="0" l="0" r="0" t="0"/>
          <a:stretch/>
        </p:blipFill>
        <p:spPr>
          <a:xfrm>
            <a:off x="8833117" y="457535"/>
            <a:ext cx="120476" cy="107273"/>
          </a:xfrm>
          <a:prstGeom prst="rect">
            <a:avLst/>
          </a:prstGeom>
          <a:noFill/>
          <a:ln>
            <a:noFill/>
          </a:ln>
        </p:spPr>
      </p:pic>
      <p:sp>
        <p:nvSpPr>
          <p:cNvPr id="561" name="Google Shape;561;g386541bf208_0_306"/>
          <p:cNvSpPr/>
          <p:nvPr/>
        </p:nvSpPr>
        <p:spPr>
          <a:xfrm>
            <a:off x="5048250" y="3081338"/>
            <a:ext cx="7653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08CED"/>
              </a:buClr>
              <a:buSzPts val="3750"/>
              <a:buFont typeface="IBM Plex Sans"/>
              <a:buNone/>
            </a:pPr>
            <a:r>
              <a:rPr b="0" i="0" lang="en-US" sz="3750" u="none" cap="none" strike="noStrike">
                <a:solidFill>
                  <a:srgbClr val="808CED"/>
                </a:solidFill>
                <a:latin typeface="IBM Plex Sans"/>
                <a:ea typeface="IBM Plex Sans"/>
                <a:cs typeface="IBM Plex Sans"/>
                <a:sym typeface="IBM Plex Sans"/>
              </a:rPr>
              <a:t>“</a:t>
            </a:r>
            <a:endParaRPr b="0" i="0" sz="3750" u="none" cap="none" strike="noStrike">
              <a:solidFill>
                <a:schemeClr val="dk1"/>
              </a:solidFill>
              <a:latin typeface="Calibri"/>
              <a:ea typeface="Calibri"/>
              <a:cs typeface="Calibri"/>
              <a:sym typeface="Calibri"/>
            </a:endParaRPr>
          </a:p>
        </p:txBody>
      </p:sp>
      <p:sp>
        <p:nvSpPr>
          <p:cNvPr id="562" name="Google Shape;562;g386541bf208_0_306"/>
          <p:cNvSpPr/>
          <p:nvPr/>
        </p:nvSpPr>
        <p:spPr>
          <a:xfrm>
            <a:off x="476250" y="564788"/>
            <a:ext cx="4076700" cy="15813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ERC-2535: Diamonds, Multi-Facet Proxy</a:t>
            </a:r>
            <a:br>
              <a:rPr lang="en-US" sz="2400">
                <a:solidFill>
                  <a:srgbClr val="FFFFFF"/>
                </a:solidFill>
                <a:latin typeface="Overpass Mono"/>
                <a:ea typeface="Overpass Mono"/>
                <a:cs typeface="Overpass Mono"/>
                <a:sym typeface="Overpass Mono"/>
              </a:rPr>
            </a:br>
            <a:r>
              <a:rPr i="1" lang="en-US" sz="1200">
                <a:solidFill>
                  <a:srgbClr val="D2D2FF"/>
                </a:solidFill>
                <a:latin typeface="Overpass Mono"/>
                <a:ea typeface="Overpass Mono"/>
                <a:cs typeface="Overpass Mono"/>
                <a:sym typeface="Overpass Mono"/>
              </a:rPr>
              <a:t>Create modular smart contract systems that can be extended after deployment</a:t>
            </a:r>
            <a:endParaRPr b="0" i="1" sz="1200" u="none" cap="none" strike="noStrike">
              <a:solidFill>
                <a:srgbClr val="D2D2FF"/>
              </a:solidFill>
              <a:latin typeface="Calibri"/>
              <a:ea typeface="Calibri"/>
              <a:cs typeface="Calibri"/>
              <a:sym typeface="Calibri"/>
            </a:endParaRPr>
          </a:p>
        </p:txBody>
      </p:sp>
      <p:sp>
        <p:nvSpPr>
          <p:cNvPr id="563" name="Google Shape;563;g386541bf208_0_306"/>
          <p:cNvSpPr/>
          <p:nvPr/>
        </p:nvSpPr>
        <p:spPr>
          <a:xfrm>
            <a:off x="476250" y="2976563"/>
            <a:ext cx="40767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rPr i="1" lang="en-US" sz="1200">
                <a:solidFill>
                  <a:srgbClr val="FFFFFF"/>
                </a:solidFill>
                <a:latin typeface="Overpass"/>
                <a:ea typeface="Overpass"/>
                <a:cs typeface="Overpass"/>
                <a:sym typeface="Overpass"/>
              </a:rPr>
              <a:t>This proposal standardizes diamonds, which are modular smart contract systems that can be upgraded/extended after deployment, and have virtually no size limit. More technically, a diamond is a contract with external functions that are supplied by contracts called facets. Facets are separate, independent contracts that can share internal functions, libraries, and state variables.</a:t>
            </a:r>
            <a:endParaRPr b="0" i="1" sz="1200" u="none" cap="none" strike="noStrike">
              <a:solidFill>
                <a:schemeClr val="dk1"/>
              </a:solidFill>
              <a:latin typeface="Calibri"/>
              <a:ea typeface="Calibri"/>
              <a:cs typeface="Calibri"/>
              <a:sym typeface="Calibri"/>
            </a:endParaRPr>
          </a:p>
        </p:txBody>
      </p:sp>
      <p:pic>
        <p:nvPicPr>
          <p:cNvPr id="564" name="Google Shape;564;g386541bf208_0_306"/>
          <p:cNvPicPr preferRelativeResize="0"/>
          <p:nvPr/>
        </p:nvPicPr>
        <p:blipFill>
          <a:blip r:embed="rId8">
            <a:alphaModFix/>
          </a:blip>
          <a:stretch>
            <a:fillRect/>
          </a:stretch>
        </p:blipFill>
        <p:spPr>
          <a:xfrm>
            <a:off x="4571700" y="0"/>
            <a:ext cx="4572298" cy="2571939"/>
          </a:xfrm>
          <a:prstGeom prst="rect">
            <a:avLst/>
          </a:prstGeom>
          <a:noFill/>
          <a:ln>
            <a:noFill/>
          </a:ln>
        </p:spPr>
      </p:pic>
      <p:pic>
        <p:nvPicPr>
          <p:cNvPr id="565" name="Google Shape;565;g386541bf208_0_306"/>
          <p:cNvPicPr preferRelativeResize="0"/>
          <p:nvPr/>
        </p:nvPicPr>
        <p:blipFill rotWithShape="1">
          <a:blip r:embed="rId9">
            <a:alphaModFix/>
          </a:blip>
          <a:srcRect b="0" l="55414" r="7024" t="0"/>
          <a:stretch/>
        </p:blipFill>
        <p:spPr>
          <a:xfrm>
            <a:off x="5048250" y="187263"/>
            <a:ext cx="765300" cy="345600"/>
          </a:xfrm>
          <a:prstGeom prst="rect">
            <a:avLst/>
          </a:prstGeom>
          <a:noFill/>
          <a:ln>
            <a:noFill/>
          </a:ln>
        </p:spPr>
      </p:pic>
      <p:pic>
        <p:nvPicPr>
          <p:cNvPr id="566" name="Google Shape;566;g386541bf208_0_306"/>
          <p:cNvPicPr preferRelativeResize="0"/>
          <p:nvPr/>
        </p:nvPicPr>
        <p:blipFill>
          <a:blip r:embed="rId10">
            <a:alphaModFix/>
          </a:blip>
          <a:stretch>
            <a:fillRect/>
          </a:stretch>
        </p:blipFill>
        <p:spPr>
          <a:xfrm>
            <a:off x="5232800" y="2792450"/>
            <a:ext cx="3250401" cy="2145426"/>
          </a:xfrm>
          <a:prstGeom prst="rect">
            <a:avLst/>
          </a:prstGeom>
          <a:noFill/>
          <a:ln>
            <a:noFill/>
          </a:ln>
        </p:spPr>
      </p:pic>
      <p:sp>
        <p:nvSpPr>
          <p:cNvPr id="567" name="Google Shape;567;g386541bf208_0_306"/>
          <p:cNvSpPr/>
          <p:nvPr/>
        </p:nvSpPr>
        <p:spPr>
          <a:xfrm>
            <a:off x="5172101" y="2571750"/>
            <a:ext cx="994500" cy="633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t/>
            </a:r>
            <a:endParaRPr sz="1000">
              <a:solidFill>
                <a:srgbClr val="FFFFFF"/>
              </a:solidFill>
              <a:latin typeface="Overpass"/>
              <a:ea typeface="Overpass"/>
              <a:cs typeface="Overpass"/>
              <a:sym typeface="Overpass"/>
            </a:endParaRPr>
          </a:p>
          <a:p>
            <a:pPr indent="0" lvl="0" marL="0" marR="0" rtl="0" algn="l">
              <a:lnSpc>
                <a:spcPct val="150000"/>
              </a:lnSpc>
              <a:spcBef>
                <a:spcPts val="0"/>
              </a:spcBef>
              <a:spcAft>
                <a:spcPts val="0"/>
              </a:spcAft>
              <a:buNone/>
            </a:pPr>
            <a:r>
              <a:rPr lang="en-US" sz="800">
                <a:solidFill>
                  <a:srgbClr val="808CED"/>
                </a:solidFill>
                <a:latin typeface="Overpass"/>
                <a:ea typeface="Overpass"/>
                <a:cs typeface="Overpass"/>
                <a:sym typeface="Overpass"/>
              </a:rPr>
              <a:t>Nick Mudge</a:t>
            </a:r>
            <a:endParaRPr b="0" i="0" sz="800" u="none" cap="none" strike="noStrike">
              <a:solidFill>
                <a:srgbClr val="808CED"/>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572" name="Shape 572"/>
        <p:cNvGrpSpPr/>
        <p:nvPr/>
      </p:nvGrpSpPr>
      <p:grpSpPr>
        <a:xfrm>
          <a:off x="0" y="0"/>
          <a:ext cx="0" cy="0"/>
          <a:chOff x="0" y="0"/>
          <a:chExt cx="0" cy="0"/>
        </a:xfrm>
      </p:grpSpPr>
      <p:cxnSp>
        <p:nvCxnSpPr>
          <p:cNvPr id="573" name="Google Shape;573;g386541bf208_0_224"/>
          <p:cNvCxnSpPr/>
          <p:nvPr/>
        </p:nvCxnSpPr>
        <p:spPr>
          <a:xfrm rot="5400000">
            <a:off x="2000250" y="2571750"/>
            <a:ext cx="5143500" cy="0"/>
          </a:xfrm>
          <a:prstGeom prst="straightConnector1">
            <a:avLst/>
          </a:prstGeom>
          <a:noFill/>
          <a:ln cap="flat" cmpd="sng" w="12700">
            <a:solidFill>
              <a:srgbClr val="2B247C">
                <a:alpha val="20000"/>
              </a:srgbClr>
            </a:solidFill>
            <a:prstDash val="solid"/>
            <a:round/>
            <a:headEnd len="sm" w="sm" type="none"/>
            <a:tailEnd len="sm" w="sm" type="none"/>
          </a:ln>
        </p:spPr>
      </p:cxnSp>
      <p:cxnSp>
        <p:nvCxnSpPr>
          <p:cNvPr id="574" name="Google Shape;574;g386541bf208_0_224"/>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575" name="Google Shape;575;g386541bf208_0_224"/>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76" name="Google Shape;576;g386541bf208_0_224"/>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577" name="Google Shape;577;g386541bf208_0_224"/>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578" name="Google Shape;578;g386541bf208_0_224"/>
          <p:cNvPicPr preferRelativeResize="0"/>
          <p:nvPr/>
        </p:nvPicPr>
        <p:blipFill rotWithShape="1">
          <a:blip r:embed="rId5">
            <a:alphaModFix/>
          </a:blip>
          <a:srcRect b="0" l="0" r="0" t="0"/>
          <a:stretch/>
        </p:blipFill>
        <p:spPr>
          <a:xfrm>
            <a:off x="8721129" y="307299"/>
            <a:ext cx="120476" cy="105515"/>
          </a:xfrm>
          <a:prstGeom prst="rect">
            <a:avLst/>
          </a:prstGeom>
          <a:noFill/>
          <a:ln>
            <a:noFill/>
          </a:ln>
        </p:spPr>
      </p:pic>
      <p:pic>
        <p:nvPicPr>
          <p:cNvPr descr="preencoded.png" id="579" name="Google Shape;579;g386541bf208_0_224"/>
          <p:cNvPicPr preferRelativeResize="0"/>
          <p:nvPr/>
        </p:nvPicPr>
        <p:blipFill rotWithShape="1">
          <a:blip r:embed="rId3">
            <a:alphaModFix/>
          </a:blip>
          <a:srcRect b="0" l="0" r="0" t="0"/>
          <a:stretch/>
        </p:blipFill>
        <p:spPr>
          <a:xfrm>
            <a:off x="8721128" y="209550"/>
            <a:ext cx="120476" cy="107273"/>
          </a:xfrm>
          <a:prstGeom prst="rect">
            <a:avLst/>
          </a:prstGeom>
          <a:noFill/>
          <a:ln>
            <a:noFill/>
          </a:ln>
        </p:spPr>
      </p:pic>
      <p:pic>
        <p:nvPicPr>
          <p:cNvPr descr="preencoded.png" id="580" name="Google Shape;580;g386541bf208_0_224"/>
          <p:cNvPicPr preferRelativeResize="0"/>
          <p:nvPr/>
        </p:nvPicPr>
        <p:blipFill rotWithShape="1">
          <a:blip r:embed="rId4">
            <a:alphaModFix/>
          </a:blip>
          <a:srcRect b="0" l="0" r="0" t="0"/>
          <a:stretch/>
        </p:blipFill>
        <p:spPr>
          <a:xfrm>
            <a:off x="8722417" y="457535"/>
            <a:ext cx="120476" cy="107273"/>
          </a:xfrm>
          <a:prstGeom prst="rect">
            <a:avLst/>
          </a:prstGeom>
          <a:noFill/>
          <a:ln>
            <a:noFill/>
          </a:ln>
        </p:spPr>
      </p:pic>
      <p:pic>
        <p:nvPicPr>
          <p:cNvPr descr="preencoded.png" id="581" name="Google Shape;581;g386541bf208_0_224"/>
          <p:cNvPicPr preferRelativeResize="0"/>
          <p:nvPr/>
        </p:nvPicPr>
        <p:blipFill rotWithShape="1">
          <a:blip r:embed="rId3">
            <a:alphaModFix/>
          </a:blip>
          <a:srcRect b="0" l="0" r="0" t="0"/>
          <a:stretch/>
        </p:blipFill>
        <p:spPr>
          <a:xfrm>
            <a:off x="8777539" y="457535"/>
            <a:ext cx="120476" cy="107273"/>
          </a:xfrm>
          <a:prstGeom prst="rect">
            <a:avLst/>
          </a:prstGeom>
          <a:noFill/>
          <a:ln>
            <a:noFill/>
          </a:ln>
        </p:spPr>
      </p:pic>
      <p:pic>
        <p:nvPicPr>
          <p:cNvPr descr="preencoded.png" id="582" name="Google Shape;582;g386541bf208_0_224"/>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583" name="Google Shape;583;g386541bf208_0_224"/>
          <p:cNvPicPr preferRelativeResize="0"/>
          <p:nvPr/>
        </p:nvPicPr>
        <p:blipFill rotWithShape="1">
          <a:blip r:embed="rId4">
            <a:alphaModFix/>
          </a:blip>
          <a:srcRect b="0" l="0" r="0" t="0"/>
          <a:stretch/>
        </p:blipFill>
        <p:spPr>
          <a:xfrm>
            <a:off x="8833131" y="457535"/>
            <a:ext cx="120476" cy="107273"/>
          </a:xfrm>
          <a:prstGeom prst="rect">
            <a:avLst/>
          </a:prstGeom>
          <a:noFill/>
          <a:ln>
            <a:noFill/>
          </a:ln>
        </p:spPr>
      </p:pic>
      <p:sp>
        <p:nvSpPr>
          <p:cNvPr id="584" name="Google Shape;584;g386541bf208_0_224"/>
          <p:cNvSpPr/>
          <p:nvPr/>
        </p:nvSpPr>
        <p:spPr>
          <a:xfrm>
            <a:off x="476250" y="1781175"/>
            <a:ext cx="4076700" cy="15813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Diamond Storage Formula</a:t>
            </a:r>
            <a:endParaRPr b="0" i="0" sz="2400" u="none" cap="none" strike="noStrike">
              <a:solidFill>
                <a:schemeClr val="dk1"/>
              </a:solidFill>
              <a:latin typeface="Calibri"/>
              <a:ea typeface="Calibri"/>
              <a:cs typeface="Calibri"/>
              <a:sym typeface="Calibri"/>
            </a:endParaRPr>
          </a:p>
        </p:txBody>
      </p:sp>
      <p:sp>
        <p:nvSpPr>
          <p:cNvPr id="585" name="Google Shape;585;g386541bf208_0_224"/>
          <p:cNvSpPr/>
          <p:nvPr/>
        </p:nvSpPr>
        <p:spPr>
          <a:xfrm>
            <a:off x="4572000" y="1781175"/>
            <a:ext cx="4572000" cy="1581300"/>
          </a:xfrm>
          <a:prstGeom prst="rect">
            <a:avLst/>
          </a:prstGeom>
          <a:noFill/>
          <a:ln>
            <a:noFill/>
          </a:ln>
        </p:spPr>
        <p:txBody>
          <a:bodyPr anchorCtr="0" anchor="ctr" bIns="45700" lIns="91425" spcFirstLastPara="1" rIns="91425" wrap="square" tIns="45700">
            <a:noAutofit/>
          </a:bodyPr>
          <a:lstStyle/>
          <a:p>
            <a:pPr indent="0" lvl="0" marL="0" marR="0" rtl="0" algn="ctr">
              <a:lnSpc>
                <a:spcPct val="125015"/>
              </a:lnSpc>
              <a:spcBef>
                <a:spcPts val="0"/>
              </a:spcBef>
              <a:spcAft>
                <a:spcPts val="0"/>
              </a:spcAft>
              <a:buNone/>
            </a:pPr>
            <a:r>
              <a:rPr lang="en-US" sz="1575">
                <a:solidFill>
                  <a:srgbClr val="F8F8FF"/>
                </a:solidFill>
                <a:latin typeface="Overpass"/>
                <a:ea typeface="Overpass"/>
                <a:cs typeface="Overpass"/>
                <a:sym typeface="Overpass"/>
              </a:rPr>
              <a:t>SLOT = keccak256("</a:t>
            </a:r>
            <a:r>
              <a:rPr i="1" lang="en-US" sz="1575">
                <a:solidFill>
                  <a:srgbClr val="F8F8FF"/>
                </a:solidFill>
                <a:latin typeface="Overpass"/>
                <a:ea typeface="Overpass"/>
                <a:cs typeface="Overpass"/>
                <a:sym typeface="Overpass"/>
              </a:rPr>
              <a:t>myproject.erc20</a:t>
            </a:r>
            <a:r>
              <a:rPr lang="en-US" sz="1575">
                <a:solidFill>
                  <a:srgbClr val="F8F8FF"/>
                </a:solidFill>
                <a:latin typeface="Overpass"/>
                <a:ea typeface="Overpass"/>
                <a:cs typeface="Overpass"/>
                <a:sym typeface="Overpass"/>
              </a:rPr>
              <a:t>")</a:t>
            </a:r>
            <a:endParaRPr b="0" i="0" sz="1575"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590" name="Shape 590"/>
        <p:cNvGrpSpPr/>
        <p:nvPr/>
      </p:nvGrpSpPr>
      <p:grpSpPr>
        <a:xfrm>
          <a:off x="0" y="0"/>
          <a:ext cx="0" cy="0"/>
          <a:chOff x="0" y="0"/>
          <a:chExt cx="0" cy="0"/>
        </a:xfrm>
      </p:grpSpPr>
      <p:cxnSp>
        <p:nvCxnSpPr>
          <p:cNvPr id="591" name="Google Shape;591;g386541bf208_0_261"/>
          <p:cNvCxnSpPr/>
          <p:nvPr/>
        </p:nvCxnSpPr>
        <p:spPr>
          <a:xfrm rot="5400000">
            <a:off x="2000250" y="2571750"/>
            <a:ext cx="5143500" cy="0"/>
          </a:xfrm>
          <a:prstGeom prst="straightConnector1">
            <a:avLst/>
          </a:prstGeom>
          <a:noFill/>
          <a:ln cap="flat" cmpd="sng" w="12700">
            <a:solidFill>
              <a:srgbClr val="2B247C">
                <a:alpha val="20000"/>
              </a:srgbClr>
            </a:solidFill>
            <a:prstDash val="solid"/>
            <a:round/>
            <a:headEnd len="sm" w="sm" type="none"/>
            <a:tailEnd len="sm" w="sm" type="none"/>
          </a:ln>
        </p:spPr>
      </p:cxnSp>
      <p:cxnSp>
        <p:nvCxnSpPr>
          <p:cNvPr id="592" name="Google Shape;592;g386541bf208_0_261"/>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593" name="Google Shape;593;g386541bf208_0_261"/>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94" name="Google Shape;594;g386541bf208_0_261"/>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595" name="Google Shape;595;g386541bf208_0_261"/>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596" name="Google Shape;596;g386541bf208_0_261"/>
          <p:cNvPicPr preferRelativeResize="0"/>
          <p:nvPr/>
        </p:nvPicPr>
        <p:blipFill rotWithShape="1">
          <a:blip r:embed="rId5">
            <a:alphaModFix/>
          </a:blip>
          <a:srcRect b="0" l="0" r="0" t="0"/>
          <a:stretch/>
        </p:blipFill>
        <p:spPr>
          <a:xfrm>
            <a:off x="8721129" y="307299"/>
            <a:ext cx="120476" cy="105515"/>
          </a:xfrm>
          <a:prstGeom prst="rect">
            <a:avLst/>
          </a:prstGeom>
          <a:noFill/>
          <a:ln>
            <a:noFill/>
          </a:ln>
        </p:spPr>
      </p:pic>
      <p:pic>
        <p:nvPicPr>
          <p:cNvPr descr="preencoded.png" id="597" name="Google Shape;597;g386541bf208_0_261"/>
          <p:cNvPicPr preferRelativeResize="0"/>
          <p:nvPr/>
        </p:nvPicPr>
        <p:blipFill rotWithShape="1">
          <a:blip r:embed="rId3">
            <a:alphaModFix/>
          </a:blip>
          <a:srcRect b="0" l="0" r="0" t="0"/>
          <a:stretch/>
        </p:blipFill>
        <p:spPr>
          <a:xfrm>
            <a:off x="8721128" y="209550"/>
            <a:ext cx="120476" cy="107273"/>
          </a:xfrm>
          <a:prstGeom prst="rect">
            <a:avLst/>
          </a:prstGeom>
          <a:noFill/>
          <a:ln>
            <a:noFill/>
          </a:ln>
        </p:spPr>
      </p:pic>
      <p:pic>
        <p:nvPicPr>
          <p:cNvPr descr="preencoded.png" id="598" name="Google Shape;598;g386541bf208_0_261"/>
          <p:cNvPicPr preferRelativeResize="0"/>
          <p:nvPr/>
        </p:nvPicPr>
        <p:blipFill rotWithShape="1">
          <a:blip r:embed="rId4">
            <a:alphaModFix/>
          </a:blip>
          <a:srcRect b="0" l="0" r="0" t="0"/>
          <a:stretch/>
        </p:blipFill>
        <p:spPr>
          <a:xfrm>
            <a:off x="8722417" y="457535"/>
            <a:ext cx="120476" cy="107273"/>
          </a:xfrm>
          <a:prstGeom prst="rect">
            <a:avLst/>
          </a:prstGeom>
          <a:noFill/>
          <a:ln>
            <a:noFill/>
          </a:ln>
        </p:spPr>
      </p:pic>
      <p:pic>
        <p:nvPicPr>
          <p:cNvPr descr="preencoded.png" id="599" name="Google Shape;599;g386541bf208_0_261"/>
          <p:cNvPicPr preferRelativeResize="0"/>
          <p:nvPr/>
        </p:nvPicPr>
        <p:blipFill rotWithShape="1">
          <a:blip r:embed="rId3">
            <a:alphaModFix/>
          </a:blip>
          <a:srcRect b="0" l="0" r="0" t="0"/>
          <a:stretch/>
        </p:blipFill>
        <p:spPr>
          <a:xfrm>
            <a:off x="8777539" y="457535"/>
            <a:ext cx="120476" cy="107273"/>
          </a:xfrm>
          <a:prstGeom prst="rect">
            <a:avLst/>
          </a:prstGeom>
          <a:noFill/>
          <a:ln>
            <a:noFill/>
          </a:ln>
        </p:spPr>
      </p:pic>
      <p:pic>
        <p:nvPicPr>
          <p:cNvPr descr="preencoded.png" id="600" name="Google Shape;600;g386541bf208_0_261"/>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601" name="Google Shape;601;g386541bf208_0_261"/>
          <p:cNvPicPr preferRelativeResize="0"/>
          <p:nvPr/>
        </p:nvPicPr>
        <p:blipFill rotWithShape="1">
          <a:blip r:embed="rId4">
            <a:alphaModFix/>
          </a:blip>
          <a:srcRect b="0" l="0" r="0" t="0"/>
          <a:stretch/>
        </p:blipFill>
        <p:spPr>
          <a:xfrm>
            <a:off x="8833131" y="457535"/>
            <a:ext cx="120476" cy="107273"/>
          </a:xfrm>
          <a:prstGeom prst="rect">
            <a:avLst/>
          </a:prstGeom>
          <a:noFill/>
          <a:ln>
            <a:noFill/>
          </a:ln>
        </p:spPr>
      </p:pic>
      <p:sp>
        <p:nvSpPr>
          <p:cNvPr id="602" name="Google Shape;602;g386541bf208_0_261"/>
          <p:cNvSpPr/>
          <p:nvPr/>
        </p:nvSpPr>
        <p:spPr>
          <a:xfrm>
            <a:off x="5048250" y="1781175"/>
            <a:ext cx="4029000" cy="1581300"/>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25015"/>
              </a:lnSpc>
              <a:spcBef>
                <a:spcPts val="0"/>
              </a:spcBef>
              <a:spcAft>
                <a:spcPts val="0"/>
              </a:spcAft>
              <a:buClr>
                <a:srgbClr val="F8F8FF"/>
              </a:buClr>
              <a:buSzPts val="1575"/>
              <a:buFont typeface="Calibri"/>
              <a:buAutoNum type="arabicPeriod"/>
            </a:pPr>
            <a:r>
              <a:rPr lang="en-US" sz="1575">
                <a:solidFill>
                  <a:srgbClr val="F8F8FF"/>
                </a:solidFill>
                <a:latin typeface="Overpass"/>
                <a:ea typeface="Overpass"/>
                <a:cs typeface="Overpass"/>
                <a:sym typeface="Overpass"/>
              </a:rPr>
              <a:t>Storage identifiers based on </a:t>
            </a:r>
            <a:r>
              <a:rPr lang="en-US" sz="1575">
                <a:solidFill>
                  <a:srgbClr val="F8F8FF"/>
                </a:solidFill>
                <a:latin typeface="Overpass"/>
                <a:ea typeface="Overpass"/>
                <a:cs typeface="Overpass"/>
                <a:sym typeface="Overpass"/>
              </a:rPr>
              <a:t>simple </a:t>
            </a:r>
            <a:r>
              <a:rPr lang="en-US" sz="1575">
                <a:solidFill>
                  <a:srgbClr val="F8F8FF"/>
                </a:solidFill>
                <a:latin typeface="Overpass"/>
                <a:ea typeface="Overpass"/>
                <a:cs typeface="Overpass"/>
                <a:sym typeface="Overpass"/>
              </a:rPr>
              <a:t>string literals</a:t>
            </a:r>
            <a:endParaRPr sz="1575">
              <a:solidFill>
                <a:srgbClr val="F8F8FF"/>
              </a:solidFill>
              <a:latin typeface="Overpass"/>
              <a:ea typeface="Overpass"/>
              <a:cs typeface="Overpass"/>
              <a:sym typeface="Overpass"/>
            </a:endParaRPr>
          </a:p>
          <a:p>
            <a:pPr indent="-342900" lvl="0" marL="342900" marR="0" rtl="0" algn="l">
              <a:lnSpc>
                <a:spcPct val="125015"/>
              </a:lnSpc>
              <a:spcBef>
                <a:spcPts val="0"/>
              </a:spcBef>
              <a:spcAft>
                <a:spcPts val="0"/>
              </a:spcAft>
              <a:buClr>
                <a:srgbClr val="F8F8FF"/>
              </a:buClr>
              <a:buSzPts val="1575"/>
              <a:buFont typeface="Calibri"/>
              <a:buAutoNum type="arabicPeriod"/>
            </a:pPr>
            <a:r>
              <a:rPr lang="en-US" sz="1575">
                <a:solidFill>
                  <a:srgbClr val="F8F8FF"/>
                </a:solidFill>
                <a:latin typeface="Overpass"/>
                <a:ea typeface="Overpass"/>
                <a:cs typeface="Overpass"/>
                <a:sym typeface="Overpass"/>
              </a:rPr>
              <a:t>Use not limited to Diamond Multi-Facet Proxies</a:t>
            </a:r>
            <a:endParaRPr sz="1575">
              <a:solidFill>
                <a:srgbClr val="F8F8FF"/>
              </a:solidFill>
              <a:latin typeface="Overpass"/>
              <a:ea typeface="Overpass"/>
              <a:cs typeface="Overpass"/>
              <a:sym typeface="Overpass"/>
            </a:endParaRPr>
          </a:p>
          <a:p>
            <a:pPr indent="-342900" lvl="0" marL="342900" marR="0" rtl="0" algn="l">
              <a:lnSpc>
                <a:spcPct val="125015"/>
              </a:lnSpc>
              <a:spcBef>
                <a:spcPts val="0"/>
              </a:spcBef>
              <a:spcAft>
                <a:spcPts val="0"/>
              </a:spcAft>
              <a:buClr>
                <a:srgbClr val="F8F8FF"/>
              </a:buClr>
              <a:buSzPts val="1575"/>
              <a:buFont typeface="Overpass"/>
              <a:buAutoNum type="arabicPeriod"/>
            </a:pPr>
            <a:r>
              <a:rPr lang="en-US" sz="1575">
                <a:solidFill>
                  <a:srgbClr val="F8F8FF"/>
                </a:solidFill>
                <a:latin typeface="Overpass"/>
                <a:ea typeface="Overpass"/>
                <a:cs typeface="Overpass"/>
                <a:sym typeface="Overpass"/>
              </a:rPr>
              <a:t>Currently being standardized with ERC-8042</a:t>
            </a:r>
            <a:endParaRPr sz="1575">
              <a:solidFill>
                <a:srgbClr val="F8F8FF"/>
              </a:solidFill>
              <a:latin typeface="Overpass"/>
              <a:ea typeface="Overpass"/>
              <a:cs typeface="Overpass"/>
              <a:sym typeface="Overpass"/>
            </a:endParaRPr>
          </a:p>
          <a:p>
            <a:pPr indent="-342900" lvl="0" marL="342900" marR="0" rtl="0" algn="l">
              <a:lnSpc>
                <a:spcPct val="125015"/>
              </a:lnSpc>
              <a:spcBef>
                <a:spcPts val="0"/>
              </a:spcBef>
              <a:spcAft>
                <a:spcPts val="0"/>
              </a:spcAft>
              <a:buClr>
                <a:srgbClr val="F8F8FF"/>
              </a:buClr>
              <a:buSzPts val="1575"/>
              <a:buFont typeface="Overpass"/>
              <a:buAutoNum type="arabicPeriod"/>
            </a:pPr>
            <a:r>
              <a:rPr lang="en-US" sz="1575">
                <a:solidFill>
                  <a:srgbClr val="F8F8FF"/>
                </a:solidFill>
                <a:latin typeface="Overpass"/>
                <a:ea typeface="Overpass"/>
                <a:cs typeface="Overpass"/>
                <a:sym typeface="Overpass"/>
              </a:rPr>
              <a:t>Can be used as an alternative to storage gaps</a:t>
            </a:r>
            <a:endParaRPr sz="1575">
              <a:solidFill>
                <a:srgbClr val="F8F8FF"/>
              </a:solidFill>
              <a:latin typeface="Overpass"/>
              <a:ea typeface="Overpass"/>
              <a:cs typeface="Overpass"/>
              <a:sym typeface="Overpass"/>
            </a:endParaRPr>
          </a:p>
        </p:txBody>
      </p:sp>
      <p:sp>
        <p:nvSpPr>
          <p:cNvPr id="603" name="Google Shape;603;g386541bf208_0_261"/>
          <p:cNvSpPr/>
          <p:nvPr/>
        </p:nvSpPr>
        <p:spPr>
          <a:xfrm>
            <a:off x="476250" y="1781175"/>
            <a:ext cx="4076700" cy="15813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Diamond Storage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608" name="Shape 608"/>
        <p:cNvGrpSpPr/>
        <p:nvPr/>
      </p:nvGrpSpPr>
      <p:grpSpPr>
        <a:xfrm>
          <a:off x="0" y="0"/>
          <a:ext cx="0" cy="0"/>
          <a:chOff x="0" y="0"/>
          <a:chExt cx="0" cy="0"/>
        </a:xfrm>
      </p:grpSpPr>
      <p:cxnSp>
        <p:nvCxnSpPr>
          <p:cNvPr id="609" name="Google Shape;609;g386541bf208_0_282"/>
          <p:cNvCxnSpPr/>
          <p:nvPr/>
        </p:nvCxnSpPr>
        <p:spPr>
          <a:xfrm>
            <a:off x="4572000" y="0"/>
            <a:ext cx="0" cy="2562000"/>
          </a:xfrm>
          <a:prstGeom prst="straightConnector1">
            <a:avLst/>
          </a:prstGeom>
          <a:noFill/>
          <a:ln cap="flat" cmpd="sng" w="12700">
            <a:solidFill>
              <a:srgbClr val="D2D2FF">
                <a:alpha val="20000"/>
              </a:srgbClr>
            </a:solidFill>
            <a:prstDash val="solid"/>
            <a:round/>
            <a:headEnd len="sm" w="sm" type="none"/>
            <a:tailEnd len="sm" w="sm" type="none"/>
          </a:ln>
        </p:spPr>
      </p:cxnSp>
      <p:pic>
        <p:nvPicPr>
          <p:cNvPr id="610" name="Google Shape;610;g386541bf208_0_282"/>
          <p:cNvPicPr preferRelativeResize="0"/>
          <p:nvPr/>
        </p:nvPicPr>
        <p:blipFill>
          <a:blip r:embed="rId3">
            <a:alphaModFix/>
          </a:blip>
          <a:stretch>
            <a:fillRect/>
          </a:stretch>
        </p:blipFill>
        <p:spPr>
          <a:xfrm>
            <a:off x="1047750" y="2590800"/>
            <a:ext cx="7048500" cy="2552700"/>
          </a:xfrm>
          <a:prstGeom prst="rect">
            <a:avLst/>
          </a:prstGeom>
          <a:noFill/>
          <a:ln>
            <a:noFill/>
          </a:ln>
        </p:spPr>
      </p:pic>
      <p:cxnSp>
        <p:nvCxnSpPr>
          <p:cNvPr id="611" name="Google Shape;611;g386541bf208_0_282"/>
          <p:cNvCxnSpPr/>
          <p:nvPr/>
        </p:nvCxnSpPr>
        <p:spPr>
          <a:xfrm rot="10800000">
            <a:off x="4572000" y="2571750"/>
            <a:ext cx="4572000" cy="0"/>
          </a:xfrm>
          <a:prstGeom prst="straightConnector1">
            <a:avLst/>
          </a:prstGeom>
          <a:noFill/>
          <a:ln cap="flat" cmpd="sng" w="12700">
            <a:solidFill>
              <a:srgbClr val="2B247C">
                <a:alpha val="20000"/>
              </a:srgbClr>
            </a:solidFill>
            <a:prstDash val="solid"/>
            <a:round/>
            <a:headEnd len="sm" w="sm" type="none"/>
            <a:tailEnd len="sm" w="sm" type="none"/>
          </a:ln>
        </p:spPr>
      </p:cxnSp>
      <p:sp>
        <p:nvSpPr>
          <p:cNvPr id="612" name="Google Shape;612;g386541bf208_0_282"/>
          <p:cNvSpPr/>
          <p:nvPr/>
        </p:nvSpPr>
        <p:spPr>
          <a:xfrm>
            <a:off x="476250" y="1252538"/>
            <a:ext cx="3619500" cy="263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3" name="Google Shape;613;g386541bf208_0_282"/>
          <p:cNvCxnSpPr/>
          <p:nvPr/>
        </p:nvCxnSpPr>
        <p:spPr>
          <a:xfrm>
            <a:off x="4572000" y="2571750"/>
            <a:ext cx="45720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614" name="Google Shape;614;g386541bf208_0_282"/>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15" name="Google Shape;615;g386541bf208_0_282"/>
          <p:cNvPicPr preferRelativeResize="0"/>
          <p:nvPr/>
        </p:nvPicPr>
        <p:blipFill rotWithShape="1">
          <a:blip r:embed="rId4">
            <a:alphaModFix/>
          </a:blip>
          <a:srcRect b="0" l="0" r="0" t="0"/>
          <a:stretch/>
        </p:blipFill>
        <p:spPr>
          <a:xfrm>
            <a:off x="8831833" y="209550"/>
            <a:ext cx="120476" cy="107273"/>
          </a:xfrm>
          <a:prstGeom prst="rect">
            <a:avLst/>
          </a:prstGeom>
          <a:noFill/>
          <a:ln>
            <a:noFill/>
          </a:ln>
        </p:spPr>
      </p:pic>
      <p:pic>
        <p:nvPicPr>
          <p:cNvPr descr="preencoded.png" id="616" name="Google Shape;616;g386541bf208_0_282"/>
          <p:cNvPicPr preferRelativeResize="0"/>
          <p:nvPr/>
        </p:nvPicPr>
        <p:blipFill rotWithShape="1">
          <a:blip r:embed="rId5">
            <a:alphaModFix/>
          </a:blip>
          <a:srcRect b="0" l="0" r="0" t="0"/>
          <a:stretch/>
        </p:blipFill>
        <p:spPr>
          <a:xfrm>
            <a:off x="8776711" y="209550"/>
            <a:ext cx="120476" cy="107273"/>
          </a:xfrm>
          <a:prstGeom prst="rect">
            <a:avLst/>
          </a:prstGeom>
          <a:noFill/>
          <a:ln>
            <a:noFill/>
          </a:ln>
        </p:spPr>
      </p:pic>
      <p:pic>
        <p:nvPicPr>
          <p:cNvPr descr="preencoded.png" id="617" name="Google Shape;617;g386541bf208_0_282"/>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618" name="Google Shape;618;g386541bf208_0_282"/>
          <p:cNvPicPr preferRelativeResize="0"/>
          <p:nvPr/>
        </p:nvPicPr>
        <p:blipFill rotWithShape="1">
          <a:blip r:embed="rId7">
            <a:alphaModFix/>
          </a:blip>
          <a:srcRect b="0" l="0" r="0" t="0"/>
          <a:stretch/>
        </p:blipFill>
        <p:spPr>
          <a:xfrm>
            <a:off x="8721123" y="209550"/>
            <a:ext cx="120476" cy="107273"/>
          </a:xfrm>
          <a:prstGeom prst="rect">
            <a:avLst/>
          </a:prstGeom>
          <a:noFill/>
          <a:ln>
            <a:noFill/>
          </a:ln>
        </p:spPr>
      </p:pic>
      <p:pic>
        <p:nvPicPr>
          <p:cNvPr descr="preencoded.png" id="619" name="Google Shape;619;g386541bf208_0_282"/>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620" name="Google Shape;620;g386541bf208_0_282"/>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621" name="Google Shape;621;g386541bf208_0_282"/>
          <p:cNvPicPr preferRelativeResize="0"/>
          <p:nvPr/>
        </p:nvPicPr>
        <p:blipFill rotWithShape="1">
          <a:blip r:embed="rId4">
            <a:alphaModFix/>
          </a:blip>
          <a:srcRect b="0" l="0" r="0" t="0"/>
          <a:stretch/>
        </p:blipFill>
        <p:spPr>
          <a:xfrm>
            <a:off x="8833117" y="359787"/>
            <a:ext cx="120476" cy="107273"/>
          </a:xfrm>
          <a:prstGeom prst="rect">
            <a:avLst/>
          </a:prstGeom>
          <a:noFill/>
          <a:ln>
            <a:noFill/>
          </a:ln>
        </p:spPr>
      </p:pic>
      <p:pic>
        <p:nvPicPr>
          <p:cNvPr descr="preencoded.png" id="622" name="Google Shape;622;g386541bf208_0_282"/>
          <p:cNvPicPr preferRelativeResize="0"/>
          <p:nvPr/>
        </p:nvPicPr>
        <p:blipFill rotWithShape="1">
          <a:blip r:embed="rId8">
            <a:alphaModFix/>
          </a:blip>
          <a:srcRect b="0" l="0" r="0" t="0"/>
          <a:stretch/>
        </p:blipFill>
        <p:spPr>
          <a:xfrm>
            <a:off x="8833117" y="457535"/>
            <a:ext cx="120476" cy="107273"/>
          </a:xfrm>
          <a:prstGeom prst="rect">
            <a:avLst/>
          </a:prstGeom>
          <a:noFill/>
          <a:ln>
            <a:noFill/>
          </a:ln>
        </p:spPr>
      </p:pic>
      <p:sp>
        <p:nvSpPr>
          <p:cNvPr id="623" name="Google Shape;623;g386541bf208_0_282"/>
          <p:cNvSpPr/>
          <p:nvPr/>
        </p:nvSpPr>
        <p:spPr>
          <a:xfrm>
            <a:off x="5048250" y="3081338"/>
            <a:ext cx="7653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08CED"/>
              </a:buClr>
              <a:buSzPts val="3750"/>
              <a:buFont typeface="IBM Plex Sans"/>
              <a:buNone/>
            </a:pPr>
            <a:r>
              <a:rPr b="0" i="0" lang="en-US" sz="3750" u="none" cap="none" strike="noStrike">
                <a:solidFill>
                  <a:srgbClr val="808CED"/>
                </a:solidFill>
                <a:latin typeface="IBM Plex Sans"/>
                <a:ea typeface="IBM Plex Sans"/>
                <a:cs typeface="IBM Plex Sans"/>
                <a:sym typeface="IBM Plex Sans"/>
              </a:rPr>
              <a:t>“</a:t>
            </a:r>
            <a:endParaRPr b="0" i="0" sz="3750" u="none" cap="none" strike="noStrike">
              <a:solidFill>
                <a:schemeClr val="dk1"/>
              </a:solidFill>
              <a:latin typeface="Calibri"/>
              <a:ea typeface="Calibri"/>
              <a:cs typeface="Calibri"/>
              <a:sym typeface="Calibri"/>
            </a:endParaRPr>
          </a:p>
        </p:txBody>
      </p:sp>
      <p:sp>
        <p:nvSpPr>
          <p:cNvPr id="624" name="Google Shape;624;g386541bf208_0_282"/>
          <p:cNvSpPr/>
          <p:nvPr/>
        </p:nvSpPr>
        <p:spPr>
          <a:xfrm>
            <a:off x="476250" y="564788"/>
            <a:ext cx="4076700" cy="15813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ERC-7201: Namespaced Storage Layout</a:t>
            </a:r>
            <a:br>
              <a:rPr lang="en-US" sz="2400">
                <a:solidFill>
                  <a:srgbClr val="FFFFFF"/>
                </a:solidFill>
                <a:latin typeface="Overpass Mono"/>
                <a:ea typeface="Overpass Mono"/>
                <a:cs typeface="Overpass Mono"/>
                <a:sym typeface="Overpass Mono"/>
              </a:rPr>
            </a:br>
            <a:r>
              <a:rPr i="1" lang="en-US" sz="1200">
                <a:solidFill>
                  <a:srgbClr val="D2D2FF"/>
                </a:solidFill>
                <a:latin typeface="Overpass Mono"/>
                <a:ea typeface="Overpass Mono"/>
                <a:cs typeface="Overpass Mono"/>
                <a:sym typeface="Overpass Mono"/>
              </a:rPr>
              <a:t>Conventions for the storage location of structs in the namespaced storage pattern.</a:t>
            </a:r>
            <a:endParaRPr b="0" i="1" sz="1200" u="none" cap="none" strike="noStrike">
              <a:solidFill>
                <a:srgbClr val="D2D2FF"/>
              </a:solidFill>
              <a:latin typeface="Calibri"/>
              <a:ea typeface="Calibri"/>
              <a:cs typeface="Calibri"/>
              <a:sym typeface="Calibri"/>
            </a:endParaRPr>
          </a:p>
        </p:txBody>
      </p:sp>
      <p:sp>
        <p:nvSpPr>
          <p:cNvPr id="625" name="Google Shape;625;g386541bf208_0_282"/>
          <p:cNvSpPr/>
          <p:nvPr/>
        </p:nvSpPr>
        <p:spPr>
          <a:xfrm>
            <a:off x="4819650" y="898238"/>
            <a:ext cx="40767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rPr i="1" lang="en-US" sz="1200">
                <a:solidFill>
                  <a:srgbClr val="FFFFFF"/>
                </a:solidFill>
                <a:latin typeface="Overpass"/>
                <a:ea typeface="Overpass"/>
                <a:cs typeface="Overpass"/>
                <a:sym typeface="Overpass"/>
              </a:rPr>
              <a:t>We define the NatSpec annotation </a:t>
            </a:r>
            <a:r>
              <a:rPr lang="en-US" sz="1200">
                <a:solidFill>
                  <a:srgbClr val="FFFFFF"/>
                </a:solidFill>
                <a:latin typeface="Overpass"/>
                <a:ea typeface="Overpass"/>
                <a:cs typeface="Overpass"/>
                <a:sym typeface="Overpass"/>
              </a:rPr>
              <a:t>@custom:storage-location</a:t>
            </a:r>
            <a:r>
              <a:rPr i="1" lang="en-US" sz="1200">
                <a:solidFill>
                  <a:srgbClr val="FFFFFF"/>
                </a:solidFill>
                <a:latin typeface="Overpass"/>
                <a:ea typeface="Overpass"/>
                <a:cs typeface="Overpass"/>
                <a:sym typeface="Overpass"/>
              </a:rPr>
              <a:t> to document storage namespaces and their location in storage in Solidity or Vyper source code. Additionally, we define a formula to derive a location from an arbitrary identifier. The formula is chosen to be safe against collisions with the storage layouts used by Solidity and Vyper.</a:t>
            </a:r>
            <a:endParaRPr b="0" i="1" sz="1200" u="none" cap="none" strike="noStrike">
              <a:solidFill>
                <a:schemeClr val="dk1"/>
              </a:solidFill>
              <a:latin typeface="Calibri"/>
              <a:ea typeface="Calibri"/>
              <a:cs typeface="Calibri"/>
              <a:sym typeface="Calibri"/>
            </a:endParaRPr>
          </a:p>
        </p:txBody>
      </p:sp>
      <p:pic>
        <p:nvPicPr>
          <p:cNvPr id="626" name="Google Shape;626;g386541bf208_0_282"/>
          <p:cNvPicPr preferRelativeResize="0"/>
          <p:nvPr/>
        </p:nvPicPr>
        <p:blipFill rotWithShape="1">
          <a:blip r:embed="rId9">
            <a:alphaModFix/>
          </a:blip>
          <a:srcRect b="0" l="55414" r="7024" t="0"/>
          <a:stretch/>
        </p:blipFill>
        <p:spPr>
          <a:xfrm>
            <a:off x="1291750" y="4628688"/>
            <a:ext cx="765300" cy="345600"/>
          </a:xfrm>
          <a:prstGeom prst="rect">
            <a:avLst/>
          </a:prstGeom>
          <a:noFill/>
          <a:ln>
            <a:noFill/>
          </a:ln>
        </p:spPr>
      </p:pic>
      <p:cxnSp>
        <p:nvCxnSpPr>
          <p:cNvPr id="627" name="Google Shape;627;g386541bf208_0_282"/>
          <p:cNvCxnSpPr/>
          <p:nvPr/>
        </p:nvCxnSpPr>
        <p:spPr>
          <a:xfrm>
            <a:off x="0" y="2571800"/>
            <a:ext cx="4572000" cy="0"/>
          </a:xfrm>
          <a:prstGeom prst="straightConnector1">
            <a:avLst/>
          </a:prstGeom>
          <a:noFill/>
          <a:ln cap="flat" cmpd="sng" w="12700">
            <a:solidFill>
              <a:srgbClr val="D2D2FF">
                <a:alpha val="20000"/>
              </a:srgbClr>
            </a:solidFill>
            <a:prstDash val="solid"/>
            <a:round/>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632" name="Shape 632"/>
        <p:cNvGrpSpPr/>
        <p:nvPr/>
      </p:nvGrpSpPr>
      <p:grpSpPr>
        <a:xfrm>
          <a:off x="0" y="0"/>
          <a:ext cx="0" cy="0"/>
          <a:chOff x="0" y="0"/>
          <a:chExt cx="0" cy="0"/>
        </a:xfrm>
      </p:grpSpPr>
      <p:cxnSp>
        <p:nvCxnSpPr>
          <p:cNvPr id="633" name="Google Shape;633;g386541bf208_0_342"/>
          <p:cNvCxnSpPr/>
          <p:nvPr/>
        </p:nvCxnSpPr>
        <p:spPr>
          <a:xfrm rot="5400000">
            <a:off x="2000250" y="2571750"/>
            <a:ext cx="5143500" cy="0"/>
          </a:xfrm>
          <a:prstGeom prst="straightConnector1">
            <a:avLst/>
          </a:prstGeom>
          <a:noFill/>
          <a:ln cap="flat" cmpd="sng" w="12700">
            <a:solidFill>
              <a:srgbClr val="2B247C">
                <a:alpha val="20000"/>
              </a:srgbClr>
            </a:solidFill>
            <a:prstDash val="solid"/>
            <a:round/>
            <a:headEnd len="sm" w="sm" type="none"/>
            <a:tailEnd len="sm" w="sm" type="none"/>
          </a:ln>
        </p:spPr>
      </p:cxnSp>
      <p:sp>
        <p:nvSpPr>
          <p:cNvPr id="634" name="Google Shape;634;g386541bf208_0_342"/>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35" name="Google Shape;635;g386541bf208_0_342"/>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636" name="Google Shape;636;g386541bf208_0_342"/>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637" name="Google Shape;637;g386541bf208_0_342"/>
          <p:cNvPicPr preferRelativeResize="0"/>
          <p:nvPr/>
        </p:nvPicPr>
        <p:blipFill rotWithShape="1">
          <a:blip r:embed="rId5">
            <a:alphaModFix/>
          </a:blip>
          <a:srcRect b="0" l="0" r="0" t="0"/>
          <a:stretch/>
        </p:blipFill>
        <p:spPr>
          <a:xfrm>
            <a:off x="8721129" y="307299"/>
            <a:ext cx="120476" cy="105515"/>
          </a:xfrm>
          <a:prstGeom prst="rect">
            <a:avLst/>
          </a:prstGeom>
          <a:noFill/>
          <a:ln>
            <a:noFill/>
          </a:ln>
        </p:spPr>
      </p:pic>
      <p:pic>
        <p:nvPicPr>
          <p:cNvPr descr="preencoded.png" id="638" name="Google Shape;638;g386541bf208_0_342"/>
          <p:cNvPicPr preferRelativeResize="0"/>
          <p:nvPr/>
        </p:nvPicPr>
        <p:blipFill rotWithShape="1">
          <a:blip r:embed="rId3">
            <a:alphaModFix/>
          </a:blip>
          <a:srcRect b="0" l="0" r="0" t="0"/>
          <a:stretch/>
        </p:blipFill>
        <p:spPr>
          <a:xfrm>
            <a:off x="8721128" y="209550"/>
            <a:ext cx="120476" cy="107273"/>
          </a:xfrm>
          <a:prstGeom prst="rect">
            <a:avLst/>
          </a:prstGeom>
          <a:noFill/>
          <a:ln>
            <a:noFill/>
          </a:ln>
        </p:spPr>
      </p:pic>
      <p:pic>
        <p:nvPicPr>
          <p:cNvPr descr="preencoded.png" id="639" name="Google Shape;639;g386541bf208_0_342"/>
          <p:cNvPicPr preferRelativeResize="0"/>
          <p:nvPr/>
        </p:nvPicPr>
        <p:blipFill rotWithShape="1">
          <a:blip r:embed="rId4">
            <a:alphaModFix/>
          </a:blip>
          <a:srcRect b="0" l="0" r="0" t="0"/>
          <a:stretch/>
        </p:blipFill>
        <p:spPr>
          <a:xfrm>
            <a:off x="8722417" y="457535"/>
            <a:ext cx="120476" cy="107273"/>
          </a:xfrm>
          <a:prstGeom prst="rect">
            <a:avLst/>
          </a:prstGeom>
          <a:noFill/>
          <a:ln>
            <a:noFill/>
          </a:ln>
        </p:spPr>
      </p:pic>
      <p:pic>
        <p:nvPicPr>
          <p:cNvPr descr="preencoded.png" id="640" name="Google Shape;640;g386541bf208_0_342"/>
          <p:cNvPicPr preferRelativeResize="0"/>
          <p:nvPr/>
        </p:nvPicPr>
        <p:blipFill rotWithShape="1">
          <a:blip r:embed="rId3">
            <a:alphaModFix/>
          </a:blip>
          <a:srcRect b="0" l="0" r="0" t="0"/>
          <a:stretch/>
        </p:blipFill>
        <p:spPr>
          <a:xfrm>
            <a:off x="8777539" y="457535"/>
            <a:ext cx="120476" cy="107273"/>
          </a:xfrm>
          <a:prstGeom prst="rect">
            <a:avLst/>
          </a:prstGeom>
          <a:noFill/>
          <a:ln>
            <a:noFill/>
          </a:ln>
        </p:spPr>
      </p:pic>
      <p:pic>
        <p:nvPicPr>
          <p:cNvPr descr="preencoded.png" id="641" name="Google Shape;641;g386541bf208_0_342"/>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642" name="Google Shape;642;g386541bf208_0_342"/>
          <p:cNvPicPr preferRelativeResize="0"/>
          <p:nvPr/>
        </p:nvPicPr>
        <p:blipFill rotWithShape="1">
          <a:blip r:embed="rId4">
            <a:alphaModFix/>
          </a:blip>
          <a:srcRect b="0" l="0" r="0" t="0"/>
          <a:stretch/>
        </p:blipFill>
        <p:spPr>
          <a:xfrm>
            <a:off x="8833131" y="457535"/>
            <a:ext cx="120476" cy="107273"/>
          </a:xfrm>
          <a:prstGeom prst="rect">
            <a:avLst/>
          </a:prstGeom>
          <a:noFill/>
          <a:ln>
            <a:noFill/>
          </a:ln>
        </p:spPr>
      </p:pic>
      <p:sp>
        <p:nvSpPr>
          <p:cNvPr id="643" name="Google Shape;643;g386541bf208_0_342"/>
          <p:cNvSpPr/>
          <p:nvPr/>
        </p:nvSpPr>
        <p:spPr>
          <a:xfrm>
            <a:off x="2052425" y="564800"/>
            <a:ext cx="5480100" cy="15813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Namespaced </a:t>
            </a:r>
            <a:r>
              <a:rPr lang="en-US" sz="2400">
                <a:solidFill>
                  <a:srgbClr val="FFFFFF"/>
                </a:solidFill>
                <a:latin typeface="Overpass Mono"/>
                <a:ea typeface="Overpass Mono"/>
                <a:cs typeface="Overpass Mono"/>
                <a:sym typeface="Overpass Mono"/>
              </a:rPr>
              <a:t>Storage Formula</a:t>
            </a:r>
            <a:endParaRPr b="0" i="0" sz="2400" u="none" cap="none" strike="noStrike">
              <a:solidFill>
                <a:schemeClr val="dk1"/>
              </a:solidFill>
              <a:latin typeface="Calibri"/>
              <a:ea typeface="Calibri"/>
              <a:cs typeface="Calibri"/>
              <a:sym typeface="Calibri"/>
            </a:endParaRPr>
          </a:p>
        </p:txBody>
      </p:sp>
      <p:sp>
        <p:nvSpPr>
          <p:cNvPr id="644" name="Google Shape;644;g386541bf208_0_342"/>
          <p:cNvSpPr/>
          <p:nvPr/>
        </p:nvSpPr>
        <p:spPr>
          <a:xfrm>
            <a:off x="1685075" y="2977100"/>
            <a:ext cx="6214800" cy="1581300"/>
          </a:xfrm>
          <a:prstGeom prst="rect">
            <a:avLst/>
          </a:prstGeom>
          <a:noFill/>
          <a:ln>
            <a:noFill/>
          </a:ln>
        </p:spPr>
        <p:txBody>
          <a:bodyPr anchorCtr="0" anchor="ctr" bIns="45700" lIns="91425" spcFirstLastPara="1" rIns="91425" wrap="square" tIns="45700">
            <a:noAutofit/>
          </a:bodyPr>
          <a:lstStyle/>
          <a:p>
            <a:pPr indent="0" lvl="0" marL="0" marR="0" rtl="0" algn="ctr">
              <a:lnSpc>
                <a:spcPct val="125015"/>
              </a:lnSpc>
              <a:spcBef>
                <a:spcPts val="0"/>
              </a:spcBef>
              <a:spcAft>
                <a:spcPts val="0"/>
              </a:spcAft>
              <a:buNone/>
            </a:pPr>
            <a:r>
              <a:rPr lang="en-US" sz="1575">
                <a:solidFill>
                  <a:srgbClr val="F8F8FF"/>
                </a:solidFill>
                <a:latin typeface="Overpass"/>
                <a:ea typeface="Overpass"/>
                <a:cs typeface="Overpass"/>
                <a:sym typeface="Overpass"/>
              </a:rPr>
              <a:t>SLOT = </a:t>
            </a:r>
            <a:r>
              <a:rPr lang="en-US" sz="1575">
                <a:solidFill>
                  <a:srgbClr val="F8F8FF"/>
                </a:solidFill>
                <a:latin typeface="Overpass"/>
                <a:ea typeface="Overpass"/>
                <a:cs typeface="Overpass"/>
                <a:sym typeface="Overpass"/>
              </a:rPr>
              <a:t>keccak256(keccak256(“</a:t>
            </a:r>
            <a:r>
              <a:rPr i="1" lang="en-US" sz="1575">
                <a:solidFill>
                  <a:srgbClr val="F8F8FF"/>
                </a:solidFill>
                <a:latin typeface="Overpass"/>
                <a:ea typeface="Overpass"/>
                <a:cs typeface="Overpass"/>
                <a:sym typeface="Overpass"/>
              </a:rPr>
              <a:t>myproject.erc20</a:t>
            </a:r>
            <a:r>
              <a:rPr lang="en-US" sz="1575">
                <a:solidFill>
                  <a:srgbClr val="F8F8FF"/>
                </a:solidFill>
                <a:latin typeface="Overpass"/>
                <a:ea typeface="Overpass"/>
                <a:cs typeface="Overpass"/>
                <a:sym typeface="Overpass"/>
              </a:rPr>
              <a:t>”) - 1) &amp; ~0xff</a:t>
            </a:r>
            <a:endParaRPr b="0" i="0" sz="1575" u="none" cap="none" strike="noStrike">
              <a:solidFill>
                <a:schemeClr val="dk1"/>
              </a:solidFill>
              <a:latin typeface="Calibri"/>
              <a:ea typeface="Calibri"/>
              <a:cs typeface="Calibri"/>
              <a:sym typeface="Calibri"/>
            </a:endParaRPr>
          </a:p>
        </p:txBody>
      </p:sp>
      <p:cxnSp>
        <p:nvCxnSpPr>
          <p:cNvPr id="645" name="Google Shape;645;g386541bf208_0_342"/>
          <p:cNvCxnSpPr/>
          <p:nvPr/>
        </p:nvCxnSpPr>
        <p:spPr>
          <a:xfrm flipH="1" rot="10800000">
            <a:off x="0" y="2551400"/>
            <a:ext cx="9141900" cy="20400"/>
          </a:xfrm>
          <a:prstGeom prst="straightConnector1">
            <a:avLst/>
          </a:prstGeom>
          <a:noFill/>
          <a:ln cap="flat" cmpd="sng" w="12700">
            <a:solidFill>
              <a:srgbClr val="D2D2FF">
                <a:alpha val="20000"/>
              </a:srgbClr>
            </a:solidFill>
            <a:prstDash val="solid"/>
            <a:round/>
            <a:headEnd len="sm" w="sm" type="none"/>
            <a:tailEnd len="sm" w="sm"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650" name="Shape 650"/>
        <p:cNvGrpSpPr/>
        <p:nvPr/>
      </p:nvGrpSpPr>
      <p:grpSpPr>
        <a:xfrm>
          <a:off x="0" y="0"/>
          <a:ext cx="0" cy="0"/>
          <a:chOff x="0" y="0"/>
          <a:chExt cx="0" cy="0"/>
        </a:xfrm>
      </p:grpSpPr>
      <p:cxnSp>
        <p:nvCxnSpPr>
          <p:cNvPr id="651" name="Google Shape;651;g386541bf208_0_360"/>
          <p:cNvCxnSpPr/>
          <p:nvPr/>
        </p:nvCxnSpPr>
        <p:spPr>
          <a:xfrm rot="5400000">
            <a:off x="2000250" y="2571750"/>
            <a:ext cx="5143500" cy="0"/>
          </a:xfrm>
          <a:prstGeom prst="straightConnector1">
            <a:avLst/>
          </a:prstGeom>
          <a:noFill/>
          <a:ln cap="flat" cmpd="sng" w="12700">
            <a:solidFill>
              <a:srgbClr val="2B247C">
                <a:alpha val="20000"/>
              </a:srgbClr>
            </a:solidFill>
            <a:prstDash val="solid"/>
            <a:round/>
            <a:headEnd len="sm" w="sm" type="none"/>
            <a:tailEnd len="sm" w="sm" type="none"/>
          </a:ln>
        </p:spPr>
      </p:cxnSp>
      <p:cxnSp>
        <p:nvCxnSpPr>
          <p:cNvPr id="652" name="Google Shape;652;g386541bf208_0_360"/>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653" name="Google Shape;653;g386541bf208_0_360"/>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54" name="Google Shape;654;g386541bf208_0_360"/>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655" name="Google Shape;655;g386541bf208_0_360"/>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656" name="Google Shape;656;g386541bf208_0_360"/>
          <p:cNvPicPr preferRelativeResize="0"/>
          <p:nvPr/>
        </p:nvPicPr>
        <p:blipFill rotWithShape="1">
          <a:blip r:embed="rId5">
            <a:alphaModFix/>
          </a:blip>
          <a:srcRect b="0" l="0" r="0" t="0"/>
          <a:stretch/>
        </p:blipFill>
        <p:spPr>
          <a:xfrm>
            <a:off x="8721129" y="307299"/>
            <a:ext cx="120476" cy="105515"/>
          </a:xfrm>
          <a:prstGeom prst="rect">
            <a:avLst/>
          </a:prstGeom>
          <a:noFill/>
          <a:ln>
            <a:noFill/>
          </a:ln>
        </p:spPr>
      </p:pic>
      <p:pic>
        <p:nvPicPr>
          <p:cNvPr descr="preencoded.png" id="657" name="Google Shape;657;g386541bf208_0_360"/>
          <p:cNvPicPr preferRelativeResize="0"/>
          <p:nvPr/>
        </p:nvPicPr>
        <p:blipFill rotWithShape="1">
          <a:blip r:embed="rId3">
            <a:alphaModFix/>
          </a:blip>
          <a:srcRect b="0" l="0" r="0" t="0"/>
          <a:stretch/>
        </p:blipFill>
        <p:spPr>
          <a:xfrm>
            <a:off x="8721128" y="209550"/>
            <a:ext cx="120476" cy="107273"/>
          </a:xfrm>
          <a:prstGeom prst="rect">
            <a:avLst/>
          </a:prstGeom>
          <a:noFill/>
          <a:ln>
            <a:noFill/>
          </a:ln>
        </p:spPr>
      </p:pic>
      <p:pic>
        <p:nvPicPr>
          <p:cNvPr descr="preencoded.png" id="658" name="Google Shape;658;g386541bf208_0_360"/>
          <p:cNvPicPr preferRelativeResize="0"/>
          <p:nvPr/>
        </p:nvPicPr>
        <p:blipFill rotWithShape="1">
          <a:blip r:embed="rId4">
            <a:alphaModFix/>
          </a:blip>
          <a:srcRect b="0" l="0" r="0" t="0"/>
          <a:stretch/>
        </p:blipFill>
        <p:spPr>
          <a:xfrm>
            <a:off x="8722417" y="457535"/>
            <a:ext cx="120476" cy="107273"/>
          </a:xfrm>
          <a:prstGeom prst="rect">
            <a:avLst/>
          </a:prstGeom>
          <a:noFill/>
          <a:ln>
            <a:noFill/>
          </a:ln>
        </p:spPr>
      </p:pic>
      <p:pic>
        <p:nvPicPr>
          <p:cNvPr descr="preencoded.png" id="659" name="Google Shape;659;g386541bf208_0_360"/>
          <p:cNvPicPr preferRelativeResize="0"/>
          <p:nvPr/>
        </p:nvPicPr>
        <p:blipFill rotWithShape="1">
          <a:blip r:embed="rId3">
            <a:alphaModFix/>
          </a:blip>
          <a:srcRect b="0" l="0" r="0" t="0"/>
          <a:stretch/>
        </p:blipFill>
        <p:spPr>
          <a:xfrm>
            <a:off x="8777539" y="457535"/>
            <a:ext cx="120476" cy="107273"/>
          </a:xfrm>
          <a:prstGeom prst="rect">
            <a:avLst/>
          </a:prstGeom>
          <a:noFill/>
          <a:ln>
            <a:noFill/>
          </a:ln>
        </p:spPr>
      </p:pic>
      <p:pic>
        <p:nvPicPr>
          <p:cNvPr descr="preencoded.png" id="660" name="Google Shape;660;g386541bf208_0_360"/>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661" name="Google Shape;661;g386541bf208_0_360"/>
          <p:cNvPicPr preferRelativeResize="0"/>
          <p:nvPr/>
        </p:nvPicPr>
        <p:blipFill rotWithShape="1">
          <a:blip r:embed="rId4">
            <a:alphaModFix/>
          </a:blip>
          <a:srcRect b="0" l="0" r="0" t="0"/>
          <a:stretch/>
        </p:blipFill>
        <p:spPr>
          <a:xfrm>
            <a:off x="8833131" y="457535"/>
            <a:ext cx="120476" cy="107273"/>
          </a:xfrm>
          <a:prstGeom prst="rect">
            <a:avLst/>
          </a:prstGeom>
          <a:noFill/>
          <a:ln>
            <a:noFill/>
          </a:ln>
        </p:spPr>
      </p:pic>
      <p:sp>
        <p:nvSpPr>
          <p:cNvPr id="662" name="Google Shape;662;g386541bf208_0_360"/>
          <p:cNvSpPr/>
          <p:nvPr/>
        </p:nvSpPr>
        <p:spPr>
          <a:xfrm>
            <a:off x="5048250" y="1781175"/>
            <a:ext cx="4029000" cy="1581300"/>
          </a:xfrm>
          <a:prstGeom prst="rect">
            <a:avLst/>
          </a:prstGeom>
          <a:noFill/>
          <a:ln>
            <a:noFill/>
          </a:ln>
        </p:spPr>
        <p:txBody>
          <a:bodyPr anchorCtr="0" anchor="ctr" bIns="45700" lIns="91425" spcFirstLastPara="1" rIns="91425" wrap="square" tIns="45700">
            <a:noAutofit/>
          </a:bodyPr>
          <a:lstStyle/>
          <a:p>
            <a:pPr indent="-342900" lvl="0" marL="342900" marR="0" rtl="0" algn="l">
              <a:lnSpc>
                <a:spcPct val="125015"/>
              </a:lnSpc>
              <a:spcBef>
                <a:spcPts val="0"/>
              </a:spcBef>
              <a:spcAft>
                <a:spcPts val="0"/>
              </a:spcAft>
              <a:buClr>
                <a:srgbClr val="F8F8FF"/>
              </a:buClr>
              <a:buSzPts val="1575"/>
              <a:buFont typeface="Calibri"/>
              <a:buAutoNum type="arabicPeriod"/>
            </a:pPr>
            <a:r>
              <a:rPr lang="en-US" sz="1575">
                <a:solidFill>
                  <a:srgbClr val="F8F8FF"/>
                </a:solidFill>
                <a:latin typeface="Overpass"/>
                <a:ea typeface="Overpass"/>
                <a:cs typeface="Overpass"/>
                <a:sym typeface="Overpass"/>
              </a:rPr>
              <a:t>Multiple hashing guarantee that namespace slots are completely disjoint from standard storage</a:t>
            </a:r>
            <a:endParaRPr sz="1575">
              <a:solidFill>
                <a:srgbClr val="F8F8FF"/>
              </a:solidFill>
              <a:latin typeface="Overpass"/>
              <a:ea typeface="Overpass"/>
              <a:cs typeface="Overpass"/>
              <a:sym typeface="Overpass"/>
            </a:endParaRPr>
          </a:p>
          <a:p>
            <a:pPr indent="-342900" lvl="0" marL="342900" marR="0" rtl="0" algn="l">
              <a:lnSpc>
                <a:spcPct val="125015"/>
              </a:lnSpc>
              <a:spcBef>
                <a:spcPts val="0"/>
              </a:spcBef>
              <a:spcAft>
                <a:spcPts val="0"/>
              </a:spcAft>
              <a:buClr>
                <a:srgbClr val="F8F8FF"/>
              </a:buClr>
              <a:buSzPts val="1575"/>
              <a:buFont typeface="Calibri"/>
              <a:buAutoNum type="arabicPeriod"/>
            </a:pPr>
            <a:r>
              <a:rPr lang="en-US" sz="1575">
                <a:solidFill>
                  <a:srgbClr val="F8F8FF"/>
                </a:solidFill>
                <a:latin typeface="Overpass"/>
                <a:ea typeface="Overpass"/>
                <a:cs typeface="Overpass"/>
                <a:sym typeface="Overpass"/>
              </a:rPr>
              <a:t>N</a:t>
            </a:r>
            <a:r>
              <a:rPr lang="en-US" sz="1575">
                <a:solidFill>
                  <a:srgbClr val="F8F8FF"/>
                </a:solidFill>
                <a:latin typeface="Overpass"/>
                <a:ea typeface="Overpass"/>
                <a:cs typeface="Overpass"/>
                <a:sym typeface="Overpass"/>
              </a:rPr>
              <a:t>amespace locations are aligned to 256 as a potential future gas optimization</a:t>
            </a:r>
            <a:endParaRPr sz="1575">
              <a:solidFill>
                <a:srgbClr val="F8F8FF"/>
              </a:solidFill>
              <a:latin typeface="Overpass"/>
              <a:ea typeface="Overpass"/>
              <a:cs typeface="Overpass"/>
              <a:sym typeface="Overpass"/>
            </a:endParaRPr>
          </a:p>
          <a:p>
            <a:pPr indent="-342900" lvl="0" marL="342900" marR="0" rtl="0" algn="l">
              <a:lnSpc>
                <a:spcPct val="125015"/>
              </a:lnSpc>
              <a:spcBef>
                <a:spcPts val="0"/>
              </a:spcBef>
              <a:spcAft>
                <a:spcPts val="0"/>
              </a:spcAft>
              <a:buClr>
                <a:srgbClr val="F8F8FF"/>
              </a:buClr>
              <a:buSzPts val="1575"/>
              <a:buFont typeface="Overpass"/>
              <a:buAutoNum type="arabicPeriod"/>
            </a:pPr>
            <a:r>
              <a:rPr lang="en-US" sz="1575">
                <a:solidFill>
                  <a:srgbClr val="F8F8FF"/>
                </a:solidFill>
                <a:latin typeface="Overpass"/>
                <a:ea typeface="Overpass"/>
                <a:cs typeface="Overpass"/>
                <a:sym typeface="Overpass"/>
              </a:rPr>
              <a:t>S</a:t>
            </a:r>
            <a:r>
              <a:rPr lang="en-US" sz="1575">
                <a:solidFill>
                  <a:srgbClr val="F8F8FF"/>
                </a:solidFill>
                <a:latin typeface="Overpass"/>
                <a:ea typeface="Overpass"/>
                <a:cs typeface="Overpass"/>
                <a:sym typeface="Overpass"/>
              </a:rPr>
              <a:t>tandardized with ERC-7201</a:t>
            </a:r>
            <a:endParaRPr sz="1575">
              <a:solidFill>
                <a:srgbClr val="F8F8FF"/>
              </a:solidFill>
              <a:latin typeface="Overpass"/>
              <a:ea typeface="Overpass"/>
              <a:cs typeface="Overpass"/>
              <a:sym typeface="Overpass"/>
            </a:endParaRPr>
          </a:p>
          <a:p>
            <a:pPr indent="-342900" lvl="0" marL="342900" marR="0" rtl="0" algn="l">
              <a:lnSpc>
                <a:spcPct val="125015"/>
              </a:lnSpc>
              <a:spcBef>
                <a:spcPts val="0"/>
              </a:spcBef>
              <a:spcAft>
                <a:spcPts val="0"/>
              </a:spcAft>
              <a:buClr>
                <a:srgbClr val="F8F8FF"/>
              </a:buClr>
              <a:buSzPts val="1575"/>
              <a:buFont typeface="Overpass"/>
              <a:buAutoNum type="arabicPeriod"/>
            </a:pPr>
            <a:r>
              <a:rPr lang="en-US" sz="1575">
                <a:solidFill>
                  <a:srgbClr val="F8F8FF"/>
                </a:solidFill>
                <a:latin typeface="Overpass"/>
                <a:ea typeface="Overpass"/>
                <a:cs typeface="Overpass"/>
                <a:sym typeface="Overpass"/>
              </a:rPr>
              <a:t>Can be used as an alternative to storage gaps</a:t>
            </a:r>
            <a:endParaRPr sz="1575">
              <a:solidFill>
                <a:srgbClr val="F8F8FF"/>
              </a:solidFill>
              <a:latin typeface="Overpass"/>
              <a:ea typeface="Overpass"/>
              <a:cs typeface="Overpass"/>
              <a:sym typeface="Overpass"/>
            </a:endParaRPr>
          </a:p>
        </p:txBody>
      </p:sp>
      <p:sp>
        <p:nvSpPr>
          <p:cNvPr id="663" name="Google Shape;663;g386541bf208_0_360"/>
          <p:cNvSpPr/>
          <p:nvPr/>
        </p:nvSpPr>
        <p:spPr>
          <a:xfrm>
            <a:off x="476250" y="1781175"/>
            <a:ext cx="4076700" cy="15813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Namespaced </a:t>
            </a:r>
            <a:r>
              <a:rPr lang="en-US" sz="2400">
                <a:solidFill>
                  <a:srgbClr val="FFFFFF"/>
                </a:solidFill>
                <a:latin typeface="Overpass Mono"/>
                <a:ea typeface="Overpass Mono"/>
                <a:cs typeface="Overpass Mono"/>
                <a:sym typeface="Overpass Mono"/>
              </a:rPr>
              <a:t>Storage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53" name="Shape 53"/>
        <p:cNvGrpSpPr/>
        <p:nvPr/>
      </p:nvGrpSpPr>
      <p:grpSpPr>
        <a:xfrm>
          <a:off x="0" y="0"/>
          <a:ext cx="0" cy="0"/>
          <a:chOff x="0" y="0"/>
          <a:chExt cx="0" cy="0"/>
        </a:xfrm>
      </p:grpSpPr>
      <p:sp>
        <p:nvSpPr>
          <p:cNvPr id="54" name="Google Shape;54;g386541bf208_0_597"/>
          <p:cNvSpPr/>
          <p:nvPr/>
        </p:nvSpPr>
        <p:spPr>
          <a:xfrm>
            <a:off x="3652838" y="1504950"/>
            <a:ext cx="2009700" cy="21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386541bf208_0_597"/>
          <p:cNvSpPr/>
          <p:nvPr/>
        </p:nvSpPr>
        <p:spPr>
          <a:xfrm>
            <a:off x="6657975" y="1504950"/>
            <a:ext cx="2009700" cy="21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g386541bf208_0_597"/>
          <p:cNvSpPr/>
          <p:nvPr/>
        </p:nvSpPr>
        <p:spPr>
          <a:xfrm>
            <a:off x="500063" y="1504950"/>
            <a:ext cx="2009700" cy="21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 name="Google Shape;57;g386541bf208_0_597"/>
          <p:cNvCxnSpPr/>
          <p:nvPr/>
        </p:nvCxnSpPr>
        <p:spPr>
          <a:xfrm rot="5400000">
            <a:off x="53340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cxnSp>
        <p:nvCxnSpPr>
          <p:cNvPr id="58" name="Google Shape;58;g386541bf208_0_597"/>
          <p:cNvCxnSpPr/>
          <p:nvPr/>
        </p:nvCxnSpPr>
        <p:spPr>
          <a:xfrm rot="5400000">
            <a:off x="3514725"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59" name="Google Shape;59;g386541bf208_0_597"/>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0" name="Google Shape;60;g386541bf208_0_597"/>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61" name="Google Shape;61;g386541bf208_0_597"/>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62" name="Google Shape;62;g386541bf208_0_597"/>
          <p:cNvPicPr preferRelativeResize="0"/>
          <p:nvPr/>
        </p:nvPicPr>
        <p:blipFill rotWithShape="1">
          <a:blip r:embed="rId5">
            <a:alphaModFix/>
          </a:blip>
          <a:srcRect b="0" l="0" r="0" t="0"/>
          <a:stretch/>
        </p:blipFill>
        <p:spPr>
          <a:xfrm>
            <a:off x="8721129" y="307299"/>
            <a:ext cx="120476" cy="105515"/>
          </a:xfrm>
          <a:prstGeom prst="rect">
            <a:avLst/>
          </a:prstGeom>
          <a:noFill/>
          <a:ln>
            <a:noFill/>
          </a:ln>
        </p:spPr>
      </p:pic>
      <p:pic>
        <p:nvPicPr>
          <p:cNvPr descr="preencoded.png" id="63" name="Google Shape;63;g386541bf208_0_597"/>
          <p:cNvPicPr preferRelativeResize="0"/>
          <p:nvPr/>
        </p:nvPicPr>
        <p:blipFill rotWithShape="1">
          <a:blip r:embed="rId3">
            <a:alphaModFix/>
          </a:blip>
          <a:srcRect b="0" l="0" r="0" t="0"/>
          <a:stretch/>
        </p:blipFill>
        <p:spPr>
          <a:xfrm>
            <a:off x="8721128" y="209550"/>
            <a:ext cx="120476" cy="107273"/>
          </a:xfrm>
          <a:prstGeom prst="rect">
            <a:avLst/>
          </a:prstGeom>
          <a:noFill/>
          <a:ln>
            <a:noFill/>
          </a:ln>
        </p:spPr>
      </p:pic>
      <p:pic>
        <p:nvPicPr>
          <p:cNvPr descr="preencoded.png" id="64" name="Google Shape;64;g386541bf208_0_597"/>
          <p:cNvPicPr preferRelativeResize="0"/>
          <p:nvPr/>
        </p:nvPicPr>
        <p:blipFill rotWithShape="1">
          <a:blip r:embed="rId4">
            <a:alphaModFix/>
          </a:blip>
          <a:srcRect b="0" l="0" r="0" t="0"/>
          <a:stretch/>
        </p:blipFill>
        <p:spPr>
          <a:xfrm>
            <a:off x="8722417" y="457535"/>
            <a:ext cx="120476" cy="107273"/>
          </a:xfrm>
          <a:prstGeom prst="rect">
            <a:avLst/>
          </a:prstGeom>
          <a:noFill/>
          <a:ln>
            <a:noFill/>
          </a:ln>
        </p:spPr>
      </p:pic>
      <p:pic>
        <p:nvPicPr>
          <p:cNvPr descr="preencoded.png" id="65" name="Google Shape;65;g386541bf208_0_597"/>
          <p:cNvPicPr preferRelativeResize="0"/>
          <p:nvPr/>
        </p:nvPicPr>
        <p:blipFill rotWithShape="1">
          <a:blip r:embed="rId3">
            <a:alphaModFix/>
          </a:blip>
          <a:srcRect b="0" l="0" r="0" t="0"/>
          <a:stretch/>
        </p:blipFill>
        <p:spPr>
          <a:xfrm>
            <a:off x="8777539" y="457535"/>
            <a:ext cx="120476" cy="107273"/>
          </a:xfrm>
          <a:prstGeom prst="rect">
            <a:avLst/>
          </a:prstGeom>
          <a:noFill/>
          <a:ln>
            <a:noFill/>
          </a:ln>
        </p:spPr>
      </p:pic>
      <p:pic>
        <p:nvPicPr>
          <p:cNvPr descr="preencoded.png" id="66" name="Google Shape;66;g386541bf208_0_597"/>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67" name="Google Shape;67;g386541bf208_0_597"/>
          <p:cNvPicPr preferRelativeResize="0"/>
          <p:nvPr/>
        </p:nvPicPr>
        <p:blipFill rotWithShape="1">
          <a:blip r:embed="rId4">
            <a:alphaModFix/>
          </a:blip>
          <a:srcRect b="0" l="0" r="0" t="0"/>
          <a:stretch/>
        </p:blipFill>
        <p:spPr>
          <a:xfrm>
            <a:off x="8833131" y="457535"/>
            <a:ext cx="120476" cy="107273"/>
          </a:xfrm>
          <a:prstGeom prst="rect">
            <a:avLst/>
          </a:prstGeom>
          <a:noFill/>
          <a:ln>
            <a:noFill/>
          </a:ln>
        </p:spPr>
      </p:pic>
      <p:sp>
        <p:nvSpPr>
          <p:cNvPr id="68" name="Google Shape;68;g386541bf208_0_597"/>
          <p:cNvSpPr/>
          <p:nvPr/>
        </p:nvSpPr>
        <p:spPr>
          <a:xfrm>
            <a:off x="271463" y="1504950"/>
            <a:ext cx="2466900" cy="395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2400">
                <a:solidFill>
                  <a:srgbClr val="D2D2FF"/>
                </a:solidFill>
                <a:latin typeface="Overpass Mono"/>
                <a:ea typeface="Overpass Mono"/>
                <a:cs typeface="Overpass Mono"/>
                <a:sym typeface="Overpass Mono"/>
              </a:rPr>
              <a:t>The Problem</a:t>
            </a:r>
            <a:endParaRPr b="0" i="0" sz="2400" u="none" cap="none" strike="noStrike">
              <a:solidFill>
                <a:srgbClr val="D2D2FF"/>
              </a:solidFill>
              <a:latin typeface="Calibri"/>
              <a:ea typeface="Calibri"/>
              <a:cs typeface="Calibri"/>
              <a:sym typeface="Calibri"/>
            </a:endParaRPr>
          </a:p>
        </p:txBody>
      </p:sp>
      <p:sp>
        <p:nvSpPr>
          <p:cNvPr id="69" name="Google Shape;69;g386541bf208_0_597"/>
          <p:cNvSpPr/>
          <p:nvPr/>
        </p:nvSpPr>
        <p:spPr>
          <a:xfrm>
            <a:off x="271463" y="2043113"/>
            <a:ext cx="2466900" cy="160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t/>
            </a:r>
            <a:endParaRPr sz="1200">
              <a:solidFill>
                <a:srgbClr val="FFFFFF"/>
              </a:solidFill>
              <a:latin typeface="Overpass"/>
              <a:ea typeface="Overpass"/>
              <a:cs typeface="Overpass"/>
              <a:sym typeface="Overpass"/>
            </a:endParaRPr>
          </a:p>
          <a:p>
            <a:pPr indent="0" lvl="0" marL="0" marR="0" rtl="0" algn="l">
              <a:lnSpc>
                <a:spcPct val="150000"/>
              </a:lnSpc>
              <a:spcBef>
                <a:spcPts val="0"/>
              </a:spcBef>
              <a:spcAft>
                <a:spcPts val="0"/>
              </a:spcAft>
              <a:buClr>
                <a:srgbClr val="FFFFFF"/>
              </a:buClr>
              <a:buSzPts val="1200"/>
              <a:buFont typeface="Overpass"/>
              <a:buNone/>
            </a:pPr>
            <a:r>
              <a:rPr lang="en-US" sz="1200">
                <a:solidFill>
                  <a:srgbClr val="FFFFFF"/>
                </a:solidFill>
                <a:latin typeface="Overpass"/>
                <a:ea typeface="Overpass"/>
                <a:cs typeface="Overpass"/>
                <a:sym typeface="Overpass"/>
              </a:rPr>
              <a:t>Standard smart contracts are immutable. You can't patch vulnerabilities or add new features.</a:t>
            </a:r>
            <a:endParaRPr b="0" i="0" sz="1200" u="none" cap="none" strike="noStrike">
              <a:solidFill>
                <a:schemeClr val="dk1"/>
              </a:solidFill>
              <a:latin typeface="Calibri"/>
              <a:ea typeface="Calibri"/>
              <a:cs typeface="Calibri"/>
              <a:sym typeface="Calibri"/>
            </a:endParaRPr>
          </a:p>
        </p:txBody>
      </p:sp>
      <p:sp>
        <p:nvSpPr>
          <p:cNvPr id="70" name="Google Shape;70;g386541bf208_0_597"/>
          <p:cNvSpPr/>
          <p:nvPr/>
        </p:nvSpPr>
        <p:spPr>
          <a:xfrm>
            <a:off x="6429375" y="1504950"/>
            <a:ext cx="2466900" cy="395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2400">
                <a:solidFill>
                  <a:srgbClr val="D2D2FF"/>
                </a:solidFill>
                <a:latin typeface="Overpass Mono"/>
                <a:ea typeface="Overpass Mono"/>
                <a:cs typeface="Overpass Mono"/>
                <a:sym typeface="Overpass Mono"/>
              </a:rPr>
              <a:t>The Benefit</a:t>
            </a:r>
            <a:endParaRPr b="0" i="0" sz="2400" u="none" cap="none" strike="noStrike">
              <a:solidFill>
                <a:srgbClr val="D2D2FF"/>
              </a:solidFill>
              <a:latin typeface="Calibri"/>
              <a:ea typeface="Calibri"/>
              <a:cs typeface="Calibri"/>
              <a:sym typeface="Calibri"/>
            </a:endParaRPr>
          </a:p>
        </p:txBody>
      </p:sp>
      <p:sp>
        <p:nvSpPr>
          <p:cNvPr id="71" name="Google Shape;71;g386541bf208_0_597"/>
          <p:cNvSpPr/>
          <p:nvPr/>
        </p:nvSpPr>
        <p:spPr>
          <a:xfrm>
            <a:off x="6429375" y="2043113"/>
            <a:ext cx="2466900" cy="160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t/>
            </a:r>
            <a:endParaRPr sz="1200">
              <a:solidFill>
                <a:srgbClr val="FFFFFF"/>
              </a:solidFill>
              <a:latin typeface="Overpass"/>
              <a:ea typeface="Overpass"/>
              <a:cs typeface="Overpass"/>
              <a:sym typeface="Overpass"/>
            </a:endParaRPr>
          </a:p>
          <a:p>
            <a:pPr indent="0" lvl="0" marL="0" marR="0" rtl="0" algn="l">
              <a:lnSpc>
                <a:spcPct val="150000"/>
              </a:lnSpc>
              <a:spcBef>
                <a:spcPts val="0"/>
              </a:spcBef>
              <a:spcAft>
                <a:spcPts val="0"/>
              </a:spcAft>
              <a:buClr>
                <a:srgbClr val="FFFFFF"/>
              </a:buClr>
              <a:buSzPts val="1200"/>
              <a:buFont typeface="Overpass"/>
              <a:buNone/>
            </a:pPr>
            <a:r>
              <a:rPr lang="en-US" sz="1200">
                <a:solidFill>
                  <a:srgbClr val="FFFFFF"/>
                </a:solidFill>
                <a:latin typeface="Overpass"/>
                <a:ea typeface="Overpass"/>
                <a:cs typeface="Overpass"/>
                <a:sym typeface="Overpass"/>
              </a:rPr>
              <a:t>The contract's address and all its data stay the same. </a:t>
            </a:r>
            <a:r>
              <a:rPr lang="en-US" sz="1200">
                <a:solidFill>
                  <a:schemeClr val="lt1"/>
                </a:solidFill>
                <a:latin typeface="Overpass"/>
                <a:ea typeface="Overpass"/>
                <a:cs typeface="Overpass"/>
                <a:sym typeface="Overpass"/>
              </a:rPr>
              <a:t>Y</a:t>
            </a:r>
            <a:r>
              <a:rPr lang="en-US" sz="1200">
                <a:solidFill>
                  <a:schemeClr val="lt1"/>
                </a:solidFill>
                <a:latin typeface="Overpass"/>
                <a:ea typeface="Overpass"/>
                <a:cs typeface="Overpass"/>
                <a:sym typeface="Overpass"/>
              </a:rPr>
              <a:t>ou can change the contract's logic without changing its address.</a:t>
            </a:r>
            <a:endParaRPr b="0" i="0" sz="1200" u="none" cap="none" strike="noStrike">
              <a:solidFill>
                <a:schemeClr val="dk1"/>
              </a:solidFill>
              <a:latin typeface="Calibri"/>
              <a:ea typeface="Calibri"/>
              <a:cs typeface="Calibri"/>
              <a:sym typeface="Calibri"/>
            </a:endParaRPr>
          </a:p>
        </p:txBody>
      </p:sp>
      <p:sp>
        <p:nvSpPr>
          <p:cNvPr id="72" name="Google Shape;72;g386541bf208_0_597"/>
          <p:cNvSpPr/>
          <p:nvPr/>
        </p:nvSpPr>
        <p:spPr>
          <a:xfrm>
            <a:off x="3424238" y="1504950"/>
            <a:ext cx="2466900" cy="395400"/>
          </a:xfrm>
          <a:prstGeom prst="rect">
            <a:avLst/>
          </a:prstGeom>
          <a:noFill/>
          <a:ln>
            <a:noFill/>
          </a:ln>
        </p:spPr>
        <p:txBody>
          <a:bodyPr anchorCtr="0" anchor="ctr" bIns="45700" lIns="91425" spcFirstLastPara="1" rIns="91425" wrap="square" tIns="45700">
            <a:noAutofit/>
          </a:bodyPr>
          <a:lstStyle/>
          <a:p>
            <a:pPr indent="0" lvl="0" marL="0" marR="0" rtl="0" algn="l">
              <a:lnSpc>
                <a:spcPct val="130000"/>
              </a:lnSpc>
              <a:spcBef>
                <a:spcPts val="0"/>
              </a:spcBef>
              <a:spcAft>
                <a:spcPts val="0"/>
              </a:spcAft>
              <a:buClr>
                <a:srgbClr val="FFFFFF"/>
              </a:buClr>
              <a:buSzPts val="2400"/>
              <a:buFont typeface="Overpass Mono"/>
              <a:buNone/>
            </a:pPr>
            <a:r>
              <a:rPr lang="en-US" sz="2400">
                <a:solidFill>
                  <a:srgbClr val="D2D2FF"/>
                </a:solidFill>
                <a:latin typeface="Overpass Mono"/>
                <a:ea typeface="Overpass Mono"/>
                <a:cs typeface="Overpass Mono"/>
                <a:sym typeface="Overpass Mono"/>
              </a:rPr>
              <a:t>The Solution</a:t>
            </a:r>
            <a:endParaRPr b="0" i="0" sz="2400" u="none" cap="none" strike="noStrike">
              <a:solidFill>
                <a:srgbClr val="D2D2FF"/>
              </a:solidFill>
              <a:latin typeface="Calibri"/>
              <a:ea typeface="Calibri"/>
              <a:cs typeface="Calibri"/>
              <a:sym typeface="Calibri"/>
            </a:endParaRPr>
          </a:p>
        </p:txBody>
      </p:sp>
      <p:sp>
        <p:nvSpPr>
          <p:cNvPr id="73" name="Google Shape;73;g386541bf208_0_597"/>
          <p:cNvSpPr/>
          <p:nvPr/>
        </p:nvSpPr>
        <p:spPr>
          <a:xfrm>
            <a:off x="3424238" y="2043113"/>
            <a:ext cx="2466900" cy="1600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t/>
            </a:r>
            <a:endParaRPr sz="1200">
              <a:solidFill>
                <a:srgbClr val="FFFFFF"/>
              </a:solidFill>
              <a:latin typeface="Overpass"/>
              <a:ea typeface="Overpass"/>
              <a:cs typeface="Overpass"/>
              <a:sym typeface="Overpass"/>
            </a:endParaRPr>
          </a:p>
          <a:p>
            <a:pPr indent="0" lvl="0" marL="0" marR="0" rtl="0" algn="l">
              <a:lnSpc>
                <a:spcPct val="150000"/>
              </a:lnSpc>
              <a:spcBef>
                <a:spcPts val="0"/>
              </a:spcBef>
              <a:spcAft>
                <a:spcPts val="0"/>
              </a:spcAft>
              <a:buClr>
                <a:srgbClr val="FFFFFF"/>
              </a:buClr>
              <a:buSzPts val="1200"/>
              <a:buFont typeface="Overpass"/>
              <a:buNone/>
            </a:pPr>
            <a:r>
              <a:rPr lang="en-US" sz="1200">
                <a:solidFill>
                  <a:srgbClr val="FFFFFF"/>
                </a:solidFill>
                <a:latin typeface="Overpass"/>
                <a:ea typeface="Overpass"/>
                <a:cs typeface="Overpass"/>
                <a:sym typeface="Overpass"/>
              </a:rPr>
              <a:t>U</a:t>
            </a:r>
            <a:r>
              <a:rPr lang="en-US" sz="1200">
                <a:solidFill>
                  <a:srgbClr val="FFFFFF"/>
                </a:solidFill>
                <a:latin typeface="Overpass"/>
                <a:ea typeface="Overpass"/>
                <a:cs typeface="Overpass"/>
                <a:sym typeface="Overpass"/>
              </a:rPr>
              <a:t>pgradeable pattern: </a:t>
            </a:r>
            <a:r>
              <a:rPr lang="en-US" sz="1200">
                <a:solidFill>
                  <a:schemeClr val="lt1"/>
                </a:solidFill>
                <a:latin typeface="Overpass"/>
                <a:ea typeface="Overpass"/>
                <a:cs typeface="Overpass"/>
                <a:sym typeface="Overpass"/>
              </a:rPr>
              <a:t>use a Proxy contract that points to a separate  Logic contract, that can be replaced.</a:t>
            </a:r>
            <a:endParaRPr b="0" i="0" sz="1200" u="none" cap="none" strike="noStrike">
              <a:solidFill>
                <a:schemeClr val="dk1"/>
              </a:solidFill>
              <a:latin typeface="Calibri"/>
              <a:ea typeface="Calibri"/>
              <a:cs typeface="Calibri"/>
              <a:sym typeface="Calibri"/>
            </a:endParaRPr>
          </a:p>
        </p:txBody>
      </p:sp>
      <p:pic>
        <p:nvPicPr>
          <p:cNvPr descr="preencoded.png" id="74" name="Google Shape;74;g386541bf208_0_597"/>
          <p:cNvPicPr preferRelativeResize="0"/>
          <p:nvPr/>
        </p:nvPicPr>
        <p:blipFill rotWithShape="1">
          <a:blip r:embed="rId6">
            <a:alphaModFix/>
          </a:blip>
          <a:srcRect b="0" l="0" r="0" t="0"/>
          <a:stretch/>
        </p:blipFill>
        <p:spPr>
          <a:xfrm>
            <a:off x="5653088" y="3643325"/>
            <a:ext cx="866775" cy="869156"/>
          </a:xfrm>
          <a:prstGeom prst="rect">
            <a:avLst/>
          </a:prstGeom>
          <a:noFill/>
          <a:ln>
            <a:noFill/>
          </a:ln>
        </p:spPr>
      </p:pic>
      <p:sp>
        <p:nvSpPr>
          <p:cNvPr id="75" name="Google Shape;75;g386541bf208_0_597"/>
          <p:cNvSpPr/>
          <p:nvPr/>
        </p:nvSpPr>
        <p:spPr>
          <a:xfrm>
            <a:off x="32850" y="307288"/>
            <a:ext cx="3072300" cy="6672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3000">
                <a:solidFill>
                  <a:srgbClr val="FFFFFF"/>
                </a:solidFill>
                <a:latin typeface="Overpass Mono"/>
                <a:ea typeface="Overpass Mono"/>
                <a:cs typeface="Overpass Mono"/>
                <a:sym typeface="Overpass Mono"/>
              </a:rPr>
              <a:t>Upgradeable</a:t>
            </a:r>
            <a:endParaRPr b="0" i="0" sz="3000" u="none" cap="none" strike="noStrike">
              <a:solidFill>
                <a:schemeClr val="dk1"/>
              </a:solidFill>
              <a:latin typeface="Calibri"/>
              <a:ea typeface="Calibri"/>
              <a:cs typeface="Calibri"/>
              <a:sym typeface="Calibri"/>
            </a:endParaRPr>
          </a:p>
        </p:txBody>
      </p:sp>
      <p:sp>
        <p:nvSpPr>
          <p:cNvPr id="76" name="Google Shape;76;g386541bf208_0_597"/>
          <p:cNvSpPr/>
          <p:nvPr/>
        </p:nvSpPr>
        <p:spPr>
          <a:xfrm>
            <a:off x="3035850" y="307288"/>
            <a:ext cx="3072300" cy="6672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3000">
                <a:solidFill>
                  <a:srgbClr val="FFFFFF"/>
                </a:solidFill>
                <a:latin typeface="Overpass Mono"/>
                <a:ea typeface="Overpass Mono"/>
                <a:cs typeface="Overpass Mono"/>
                <a:sym typeface="Overpass Mono"/>
              </a:rPr>
              <a:t>Smart</a:t>
            </a:r>
            <a:endParaRPr b="0" i="0" sz="3000" u="none" cap="none" strike="noStrike">
              <a:solidFill>
                <a:schemeClr val="dk1"/>
              </a:solidFill>
              <a:latin typeface="Calibri"/>
              <a:ea typeface="Calibri"/>
              <a:cs typeface="Calibri"/>
              <a:sym typeface="Calibri"/>
            </a:endParaRPr>
          </a:p>
        </p:txBody>
      </p:sp>
      <p:sp>
        <p:nvSpPr>
          <p:cNvPr id="77" name="Google Shape;77;g386541bf208_0_597"/>
          <p:cNvSpPr/>
          <p:nvPr/>
        </p:nvSpPr>
        <p:spPr>
          <a:xfrm>
            <a:off x="6126675" y="307288"/>
            <a:ext cx="3072300" cy="6672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3000">
                <a:solidFill>
                  <a:srgbClr val="FFFFFF"/>
                </a:solidFill>
                <a:latin typeface="Overpass Mono"/>
                <a:ea typeface="Overpass Mono"/>
                <a:cs typeface="Overpass Mono"/>
                <a:sym typeface="Overpass Mono"/>
              </a:rPr>
              <a:t>Contracts</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668" name="Shape 668"/>
        <p:cNvGrpSpPr/>
        <p:nvPr/>
      </p:nvGrpSpPr>
      <p:grpSpPr>
        <a:xfrm>
          <a:off x="0" y="0"/>
          <a:ext cx="0" cy="0"/>
          <a:chOff x="0" y="0"/>
          <a:chExt cx="0" cy="0"/>
        </a:xfrm>
      </p:grpSpPr>
      <p:pic>
        <p:nvPicPr>
          <p:cNvPr descr="preencoded.png" id="669" name="Google Shape;669;g3a31ee56539_0_213"/>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670" name="Google Shape;670;g3a31ee56539_0_213"/>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71" name="Google Shape;671;g3a31ee56539_0_213"/>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672" name="Google Shape;672;g3a31ee56539_0_213"/>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673" name="Google Shape;673;g3a31ee56539_0_213"/>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674" name="Google Shape;674;g3a31ee56539_0_213"/>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675" name="Google Shape;675;g3a31ee56539_0_213"/>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676" name="Google Shape;676;g3a31ee56539_0_213"/>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677" name="Google Shape;677;g3a31ee56539_0_213"/>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678" name="Google Shape;678;g3a31ee56539_0_213"/>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679" name="Google Shape;679;g3a31ee56539_0_213"/>
          <p:cNvPicPr preferRelativeResize="0"/>
          <p:nvPr/>
        </p:nvPicPr>
        <p:blipFill>
          <a:blip r:embed="rId7">
            <a:alphaModFix/>
          </a:blip>
          <a:stretch>
            <a:fillRect/>
          </a:stretch>
        </p:blipFill>
        <p:spPr>
          <a:xfrm>
            <a:off x="1056131" y="-116037"/>
            <a:ext cx="7031736" cy="5375577"/>
          </a:xfrm>
          <a:prstGeom prst="rect">
            <a:avLst/>
          </a:prstGeom>
          <a:noFill/>
          <a:ln>
            <a:noFill/>
          </a:ln>
        </p:spPr>
      </p:pic>
      <p:sp>
        <p:nvSpPr>
          <p:cNvPr id="680" name="Google Shape;680;g3a31ee56539_0_213"/>
          <p:cNvSpPr/>
          <p:nvPr/>
        </p:nvSpPr>
        <p:spPr>
          <a:xfrm>
            <a:off x="229075" y="359775"/>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BEFORE</a:t>
            </a:r>
            <a:endParaRPr b="0" i="0" sz="105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685" name="Shape 685"/>
        <p:cNvGrpSpPr/>
        <p:nvPr/>
      </p:nvGrpSpPr>
      <p:grpSpPr>
        <a:xfrm>
          <a:off x="0" y="0"/>
          <a:ext cx="0" cy="0"/>
          <a:chOff x="0" y="0"/>
          <a:chExt cx="0" cy="0"/>
        </a:xfrm>
      </p:grpSpPr>
      <p:pic>
        <p:nvPicPr>
          <p:cNvPr descr="preencoded.png" id="686" name="Google Shape;686;g3a31ee56539_0_232"/>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687" name="Google Shape;687;g3a31ee56539_0_232"/>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88" name="Google Shape;688;g3a31ee56539_0_232"/>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689" name="Google Shape;689;g3a31ee56539_0_232"/>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690" name="Google Shape;690;g3a31ee56539_0_232"/>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691" name="Google Shape;691;g3a31ee56539_0_232"/>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692" name="Google Shape;692;g3a31ee56539_0_232"/>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693" name="Google Shape;693;g3a31ee56539_0_232"/>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694" name="Google Shape;694;g3a31ee56539_0_232"/>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695" name="Google Shape;695;g3a31ee56539_0_232"/>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696" name="Google Shape;696;g3a31ee56539_0_232"/>
          <p:cNvPicPr preferRelativeResize="0"/>
          <p:nvPr/>
        </p:nvPicPr>
        <p:blipFill>
          <a:blip r:embed="rId7">
            <a:alphaModFix/>
          </a:blip>
          <a:stretch>
            <a:fillRect/>
          </a:stretch>
        </p:blipFill>
        <p:spPr>
          <a:xfrm>
            <a:off x="1056131" y="-116037"/>
            <a:ext cx="7031736" cy="5375577"/>
          </a:xfrm>
          <a:prstGeom prst="rect">
            <a:avLst/>
          </a:prstGeom>
          <a:noFill/>
          <a:ln>
            <a:noFill/>
          </a:ln>
        </p:spPr>
      </p:pic>
      <p:sp>
        <p:nvSpPr>
          <p:cNvPr id="697" name="Google Shape;697;g3a31ee56539_0_232"/>
          <p:cNvSpPr/>
          <p:nvPr/>
        </p:nvSpPr>
        <p:spPr>
          <a:xfrm>
            <a:off x="229075" y="359775"/>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lang="en-US" sz="1050">
                <a:solidFill>
                  <a:srgbClr val="58D69A"/>
                </a:solidFill>
                <a:latin typeface="Overpass"/>
                <a:ea typeface="Overpass"/>
                <a:cs typeface="Overpass"/>
                <a:sym typeface="Overpass"/>
              </a:rPr>
              <a:t>AFTER</a:t>
            </a:r>
            <a:endParaRPr b="0" i="0" sz="1050" u="none" cap="none" strike="noStrike">
              <a:solidFill>
                <a:srgbClr val="58D69A"/>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702" name="Shape 702"/>
        <p:cNvGrpSpPr/>
        <p:nvPr/>
      </p:nvGrpSpPr>
      <p:grpSpPr>
        <a:xfrm>
          <a:off x="0" y="0"/>
          <a:ext cx="0" cy="0"/>
          <a:chOff x="0" y="0"/>
          <a:chExt cx="0" cy="0"/>
        </a:xfrm>
      </p:grpSpPr>
      <p:sp>
        <p:nvSpPr>
          <p:cNvPr id="703" name="Google Shape;703;g3a31ee56539_0_735"/>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04" name="Google Shape;704;g3a31ee56539_0_735"/>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705" name="Google Shape;705;g3a31ee56539_0_735"/>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706" name="Google Shape;706;g3a31ee56539_0_735"/>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707" name="Google Shape;707;g3a31ee56539_0_735"/>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708" name="Google Shape;708;g3a31ee56539_0_735"/>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709" name="Google Shape;709;g3a31ee56539_0_735"/>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710" name="Google Shape;710;g3a31ee56539_0_735"/>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711" name="Google Shape;711;g3a31ee56539_0_735"/>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712" name="Google Shape;712;g3a31ee56539_0_735"/>
          <p:cNvGraphicFramePr/>
          <p:nvPr/>
        </p:nvGraphicFramePr>
        <p:xfrm>
          <a:off x="1749838" y="1103275"/>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0x9e...00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arachnids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0x9e...01</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0x01</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a:solidFill>
                            <a:srgbClr val="58D69A"/>
                          </a:solidFill>
                          <a:latin typeface="Overpass"/>
                          <a:ea typeface="Overpass"/>
                          <a:cs typeface="Overpass"/>
                          <a:sym typeface="Overpass"/>
                        </a:rPr>
                        <a:t>snails</a:t>
                      </a:r>
                      <a:endParaRPr>
                        <a:solidFill>
                          <a:srgbClr val="58D69A"/>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8F8FF"/>
                          </a:solidFill>
                          <a:latin typeface="Overpass"/>
                          <a:ea typeface="Overpass"/>
                          <a:cs typeface="Overpass"/>
                          <a:sym typeface="Overpass"/>
                        </a:rPr>
                        <a:t>0xc9...00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58D69A"/>
                          </a:solidFill>
                          <a:latin typeface="Overpass"/>
                          <a:ea typeface="Overpass"/>
                          <a:cs typeface="Overpass"/>
                          <a:sym typeface="Overpass"/>
                        </a:rPr>
                        <a:t>0x09</a:t>
                      </a:r>
                      <a:endParaRPr>
                        <a:solidFill>
                          <a:srgbClr val="58D69A"/>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a:solidFill>
                            <a:srgbClr val="58D69A"/>
                          </a:solidFill>
                          <a:latin typeface="Overpass"/>
                          <a:ea typeface="Overpass"/>
                          <a:cs typeface="Overpass"/>
                          <a:sym typeface="Overpass"/>
                        </a:rPr>
                        <a:t>slugs</a:t>
                      </a:r>
                      <a:endParaRPr>
                        <a:solidFill>
                          <a:srgbClr val="58D69A"/>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8F8FF"/>
                          </a:solidFill>
                          <a:latin typeface="Overpass"/>
                          <a:ea typeface="Overpass"/>
                          <a:cs typeface="Overpass"/>
                          <a:sym typeface="Overpass"/>
                        </a:rPr>
                        <a:t>0xc9...01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58D69A"/>
                          </a:solidFill>
                          <a:latin typeface="Overpass"/>
                          <a:ea typeface="Overpass"/>
                          <a:cs typeface="Overpass"/>
                          <a:sym typeface="Overpass"/>
                        </a:rPr>
                        <a:t>0x05</a:t>
                      </a:r>
                      <a:endParaRPr>
                        <a:solidFill>
                          <a:srgbClr val="58D69A"/>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worms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8F8FF"/>
                          </a:solidFill>
                          <a:latin typeface="Overpass"/>
                          <a:ea typeface="Overpass"/>
                          <a:cs typeface="Overpass"/>
                          <a:sym typeface="Overpass"/>
                        </a:rPr>
                        <a:t>0x70...00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0x03</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softwareBugs </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8F8FF"/>
                          </a:solidFill>
                          <a:latin typeface="Overpass"/>
                          <a:ea typeface="Overpass"/>
                          <a:cs typeface="Overpass"/>
                          <a:sym typeface="Overpass"/>
                        </a:rPr>
                        <a:t>0x70...01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0x02</a:t>
                      </a:r>
                      <a:endParaRPr>
                        <a:solidFill>
                          <a:srgbClr val="F8F8FF"/>
                        </a:solidFill>
                        <a:latin typeface="Overpass"/>
                        <a:ea typeface="Overpass"/>
                        <a:cs typeface="Overpass"/>
                        <a:sym typeface="Overpass"/>
                      </a:endParaRPr>
                    </a:p>
                  </a:txBody>
                  <a:tcPr marT="91425" marB="91425" marR="91425" marL="91425"/>
                </a:tc>
              </a:tr>
            </a:tbl>
          </a:graphicData>
        </a:graphic>
      </p:graphicFrame>
      <p:pic>
        <p:nvPicPr>
          <p:cNvPr id="713" name="Google Shape;713;g3a31ee56539_0_735"/>
          <p:cNvPicPr preferRelativeResize="0"/>
          <p:nvPr/>
        </p:nvPicPr>
        <p:blipFill rotWithShape="1">
          <a:blip r:embed="rId6">
            <a:alphaModFix/>
          </a:blip>
          <a:srcRect b="66832" l="12964" r="55408" t="1540"/>
          <a:stretch/>
        </p:blipFill>
        <p:spPr>
          <a:xfrm rot="5124485">
            <a:off x="102276" y="64300"/>
            <a:ext cx="893725" cy="893725"/>
          </a:xfrm>
          <a:prstGeom prst="rect">
            <a:avLst/>
          </a:prstGeom>
          <a:noFill/>
          <a:ln>
            <a:noFill/>
          </a:ln>
        </p:spPr>
      </p:pic>
      <p:pic>
        <p:nvPicPr>
          <p:cNvPr id="714" name="Google Shape;714;g3a31ee56539_0_735"/>
          <p:cNvPicPr preferRelativeResize="0"/>
          <p:nvPr/>
        </p:nvPicPr>
        <p:blipFill rotWithShape="1">
          <a:blip r:embed="rId6">
            <a:alphaModFix/>
          </a:blip>
          <a:srcRect b="66832" l="12964" r="55408" t="1540"/>
          <a:stretch/>
        </p:blipFill>
        <p:spPr>
          <a:xfrm rot="8675891">
            <a:off x="7971650" y="715325"/>
            <a:ext cx="893725" cy="893725"/>
          </a:xfrm>
          <a:prstGeom prst="rect">
            <a:avLst/>
          </a:prstGeom>
          <a:noFill/>
          <a:ln>
            <a:noFill/>
          </a:ln>
        </p:spPr>
      </p:pic>
      <p:pic>
        <p:nvPicPr>
          <p:cNvPr id="715" name="Google Shape;715;g3a31ee56539_0_735"/>
          <p:cNvPicPr preferRelativeResize="0"/>
          <p:nvPr/>
        </p:nvPicPr>
        <p:blipFill rotWithShape="1">
          <a:blip r:embed="rId6">
            <a:alphaModFix/>
          </a:blip>
          <a:srcRect b="66832" l="12964" r="55408" t="1540"/>
          <a:stretch/>
        </p:blipFill>
        <p:spPr>
          <a:xfrm rot="-5400000">
            <a:off x="2706600" y="130675"/>
            <a:ext cx="893725" cy="893725"/>
          </a:xfrm>
          <a:prstGeom prst="rect">
            <a:avLst/>
          </a:prstGeom>
          <a:noFill/>
          <a:ln>
            <a:noFill/>
          </a:ln>
        </p:spPr>
      </p:pic>
      <p:pic>
        <p:nvPicPr>
          <p:cNvPr id="716" name="Google Shape;716;g3a31ee56539_0_735"/>
          <p:cNvPicPr preferRelativeResize="0"/>
          <p:nvPr/>
        </p:nvPicPr>
        <p:blipFill rotWithShape="1">
          <a:blip r:embed="rId6">
            <a:alphaModFix/>
          </a:blip>
          <a:srcRect b="66832" l="12964" r="55408" t="1540"/>
          <a:stretch/>
        </p:blipFill>
        <p:spPr>
          <a:xfrm>
            <a:off x="102275" y="4164475"/>
            <a:ext cx="893725" cy="893725"/>
          </a:xfrm>
          <a:prstGeom prst="rect">
            <a:avLst/>
          </a:prstGeom>
          <a:noFill/>
          <a:ln>
            <a:noFill/>
          </a:ln>
        </p:spPr>
      </p:pic>
      <p:pic>
        <p:nvPicPr>
          <p:cNvPr id="717" name="Google Shape;717;g3a31ee56539_0_735"/>
          <p:cNvPicPr preferRelativeResize="0"/>
          <p:nvPr/>
        </p:nvPicPr>
        <p:blipFill rotWithShape="1">
          <a:blip r:embed="rId6">
            <a:alphaModFix/>
          </a:blip>
          <a:srcRect b="66832" l="12964" r="55408" t="1540"/>
          <a:stretch/>
        </p:blipFill>
        <p:spPr>
          <a:xfrm rot="-3722039">
            <a:off x="7551550" y="1505837"/>
            <a:ext cx="893725" cy="893725"/>
          </a:xfrm>
          <a:prstGeom prst="rect">
            <a:avLst/>
          </a:prstGeom>
          <a:noFill/>
          <a:ln>
            <a:noFill/>
          </a:ln>
        </p:spPr>
      </p:pic>
      <p:pic>
        <p:nvPicPr>
          <p:cNvPr id="718" name="Google Shape;718;g3a31ee56539_0_735"/>
          <p:cNvPicPr preferRelativeResize="0"/>
          <p:nvPr/>
        </p:nvPicPr>
        <p:blipFill rotWithShape="1">
          <a:blip r:embed="rId6">
            <a:alphaModFix/>
          </a:blip>
          <a:srcRect b="66832" l="12964" r="55408" t="1540"/>
          <a:stretch/>
        </p:blipFill>
        <p:spPr>
          <a:xfrm>
            <a:off x="4782637" y="130675"/>
            <a:ext cx="893725" cy="893725"/>
          </a:xfrm>
          <a:prstGeom prst="rect">
            <a:avLst/>
          </a:prstGeom>
          <a:noFill/>
          <a:ln>
            <a:noFill/>
          </a:ln>
        </p:spPr>
      </p:pic>
      <p:pic>
        <p:nvPicPr>
          <p:cNvPr id="719" name="Google Shape;719;g3a31ee56539_0_735"/>
          <p:cNvPicPr preferRelativeResize="0"/>
          <p:nvPr/>
        </p:nvPicPr>
        <p:blipFill rotWithShape="1">
          <a:blip r:embed="rId6">
            <a:alphaModFix/>
          </a:blip>
          <a:srcRect b="66832" l="12964" r="55408" t="1540"/>
          <a:stretch/>
        </p:blipFill>
        <p:spPr>
          <a:xfrm>
            <a:off x="8250275" y="3067200"/>
            <a:ext cx="893726" cy="893725"/>
          </a:xfrm>
          <a:prstGeom prst="rect">
            <a:avLst/>
          </a:prstGeom>
          <a:noFill/>
          <a:ln>
            <a:noFill/>
          </a:ln>
        </p:spPr>
      </p:pic>
      <p:pic>
        <p:nvPicPr>
          <p:cNvPr id="720" name="Google Shape;720;g3a31ee56539_0_735"/>
          <p:cNvPicPr preferRelativeResize="0"/>
          <p:nvPr/>
        </p:nvPicPr>
        <p:blipFill>
          <a:blip r:embed="rId7">
            <a:alphaModFix/>
          </a:blip>
          <a:stretch>
            <a:fillRect/>
          </a:stretch>
        </p:blipFill>
        <p:spPr>
          <a:xfrm>
            <a:off x="651175" y="2087600"/>
            <a:ext cx="893725" cy="893725"/>
          </a:xfrm>
          <a:prstGeom prst="rect">
            <a:avLst/>
          </a:prstGeom>
          <a:noFill/>
          <a:ln>
            <a:noFill/>
          </a:ln>
        </p:spPr>
      </p:pic>
      <p:pic>
        <p:nvPicPr>
          <p:cNvPr id="721" name="Google Shape;721;g3a31ee56539_0_735"/>
          <p:cNvPicPr preferRelativeResize="0"/>
          <p:nvPr/>
        </p:nvPicPr>
        <p:blipFill>
          <a:blip r:embed="rId8">
            <a:alphaModFix/>
          </a:blip>
          <a:stretch>
            <a:fillRect/>
          </a:stretch>
        </p:blipFill>
        <p:spPr>
          <a:xfrm>
            <a:off x="5959675" y="-33460"/>
            <a:ext cx="1249965" cy="893725"/>
          </a:xfrm>
          <a:prstGeom prst="rect">
            <a:avLst/>
          </a:prstGeom>
          <a:noFill/>
          <a:ln>
            <a:noFill/>
          </a:ln>
        </p:spPr>
      </p:pic>
      <p:pic>
        <p:nvPicPr>
          <p:cNvPr id="722" name="Google Shape;722;g3a31ee56539_0_735"/>
          <p:cNvPicPr preferRelativeResize="0"/>
          <p:nvPr/>
        </p:nvPicPr>
        <p:blipFill>
          <a:blip r:embed="rId8">
            <a:alphaModFix/>
          </a:blip>
          <a:stretch>
            <a:fillRect/>
          </a:stretch>
        </p:blipFill>
        <p:spPr>
          <a:xfrm>
            <a:off x="3543788" y="64290"/>
            <a:ext cx="1249965" cy="893725"/>
          </a:xfrm>
          <a:prstGeom prst="rect">
            <a:avLst/>
          </a:prstGeom>
          <a:noFill/>
          <a:ln>
            <a:noFill/>
          </a:ln>
        </p:spPr>
      </p:pic>
      <p:pic>
        <p:nvPicPr>
          <p:cNvPr id="723" name="Google Shape;723;g3a31ee56539_0_735"/>
          <p:cNvPicPr preferRelativeResize="0"/>
          <p:nvPr/>
        </p:nvPicPr>
        <p:blipFill>
          <a:blip r:embed="rId8">
            <a:alphaModFix/>
          </a:blip>
          <a:stretch>
            <a:fillRect/>
          </a:stretch>
        </p:blipFill>
        <p:spPr>
          <a:xfrm>
            <a:off x="7848400" y="3965115"/>
            <a:ext cx="1249965" cy="893725"/>
          </a:xfrm>
          <a:prstGeom prst="rect">
            <a:avLst/>
          </a:prstGeom>
          <a:noFill/>
          <a:ln>
            <a:noFill/>
          </a:ln>
        </p:spPr>
      </p:pic>
      <p:pic>
        <p:nvPicPr>
          <p:cNvPr id="724" name="Google Shape;724;g3a31ee56539_0_735"/>
          <p:cNvPicPr preferRelativeResize="0"/>
          <p:nvPr/>
        </p:nvPicPr>
        <p:blipFill>
          <a:blip r:embed="rId8">
            <a:alphaModFix/>
          </a:blip>
          <a:stretch>
            <a:fillRect/>
          </a:stretch>
        </p:blipFill>
        <p:spPr>
          <a:xfrm rot="5400000">
            <a:off x="-314950" y="2963190"/>
            <a:ext cx="1249965" cy="893725"/>
          </a:xfrm>
          <a:prstGeom prst="rect">
            <a:avLst/>
          </a:prstGeom>
          <a:noFill/>
          <a:ln>
            <a:noFill/>
          </a:ln>
        </p:spPr>
      </p:pic>
      <p:pic>
        <p:nvPicPr>
          <p:cNvPr id="725" name="Google Shape;725;g3a31ee56539_0_735"/>
          <p:cNvPicPr preferRelativeResize="0"/>
          <p:nvPr/>
        </p:nvPicPr>
        <p:blipFill>
          <a:blip r:embed="rId8">
            <a:alphaModFix/>
          </a:blip>
          <a:stretch>
            <a:fillRect/>
          </a:stretch>
        </p:blipFill>
        <p:spPr>
          <a:xfrm>
            <a:off x="1127900" y="4164465"/>
            <a:ext cx="1249965" cy="893725"/>
          </a:xfrm>
          <a:prstGeom prst="rect">
            <a:avLst/>
          </a:prstGeom>
          <a:noFill/>
          <a:ln>
            <a:noFill/>
          </a:ln>
        </p:spPr>
      </p:pic>
      <p:pic>
        <p:nvPicPr>
          <p:cNvPr id="726" name="Google Shape;726;g3a31ee56539_0_735"/>
          <p:cNvPicPr preferRelativeResize="0"/>
          <p:nvPr/>
        </p:nvPicPr>
        <p:blipFill>
          <a:blip r:embed="rId8">
            <a:alphaModFix/>
          </a:blip>
          <a:stretch>
            <a:fillRect/>
          </a:stretch>
        </p:blipFill>
        <p:spPr>
          <a:xfrm>
            <a:off x="1127900" y="118940"/>
            <a:ext cx="1249965" cy="893725"/>
          </a:xfrm>
          <a:prstGeom prst="rect">
            <a:avLst/>
          </a:prstGeom>
          <a:noFill/>
          <a:ln>
            <a:noFill/>
          </a:ln>
        </p:spPr>
      </p:pic>
      <p:pic>
        <p:nvPicPr>
          <p:cNvPr id="727" name="Google Shape;727;g3a31ee56539_0_735"/>
          <p:cNvPicPr preferRelativeResize="0"/>
          <p:nvPr/>
        </p:nvPicPr>
        <p:blipFill>
          <a:blip r:embed="rId8">
            <a:alphaModFix/>
          </a:blip>
          <a:stretch>
            <a:fillRect/>
          </a:stretch>
        </p:blipFill>
        <p:spPr>
          <a:xfrm rot="-5400000">
            <a:off x="8209013" y="1769228"/>
            <a:ext cx="1249965" cy="893725"/>
          </a:xfrm>
          <a:prstGeom prst="rect">
            <a:avLst/>
          </a:prstGeom>
          <a:noFill/>
          <a:ln>
            <a:noFill/>
          </a:ln>
        </p:spPr>
      </p:pic>
      <p:pic>
        <p:nvPicPr>
          <p:cNvPr id="728" name="Google Shape;728;g3a31ee56539_0_735"/>
          <p:cNvPicPr preferRelativeResize="0"/>
          <p:nvPr/>
        </p:nvPicPr>
        <p:blipFill>
          <a:blip r:embed="rId8">
            <a:alphaModFix/>
          </a:blip>
          <a:stretch>
            <a:fillRect/>
          </a:stretch>
        </p:blipFill>
        <p:spPr>
          <a:xfrm>
            <a:off x="209300" y="1103265"/>
            <a:ext cx="1249965" cy="893725"/>
          </a:xfrm>
          <a:prstGeom prst="rect">
            <a:avLst/>
          </a:prstGeom>
          <a:noFill/>
          <a:ln>
            <a:noFill/>
          </a:ln>
        </p:spPr>
      </p:pic>
      <p:pic>
        <p:nvPicPr>
          <p:cNvPr id="729" name="Google Shape;729;g3a31ee56539_0_735"/>
          <p:cNvPicPr preferRelativeResize="0"/>
          <p:nvPr/>
        </p:nvPicPr>
        <p:blipFill>
          <a:blip r:embed="rId8">
            <a:alphaModFix/>
          </a:blip>
          <a:stretch>
            <a:fillRect/>
          </a:stretch>
        </p:blipFill>
        <p:spPr>
          <a:xfrm>
            <a:off x="3656063" y="4119065"/>
            <a:ext cx="1249965" cy="893725"/>
          </a:xfrm>
          <a:prstGeom prst="rect">
            <a:avLst/>
          </a:prstGeom>
          <a:noFill/>
          <a:ln>
            <a:noFill/>
          </a:ln>
        </p:spPr>
      </p:pic>
      <p:pic>
        <p:nvPicPr>
          <p:cNvPr id="730" name="Google Shape;730;g3a31ee56539_0_735"/>
          <p:cNvPicPr preferRelativeResize="0"/>
          <p:nvPr/>
        </p:nvPicPr>
        <p:blipFill rotWithShape="1">
          <a:blip r:embed="rId9">
            <a:alphaModFix/>
          </a:blip>
          <a:srcRect b="49379" l="17632" r="28836" t="30436"/>
          <a:stretch/>
        </p:blipFill>
        <p:spPr>
          <a:xfrm>
            <a:off x="756900" y="3493975"/>
            <a:ext cx="843401" cy="449499"/>
          </a:xfrm>
          <a:prstGeom prst="rect">
            <a:avLst/>
          </a:prstGeom>
          <a:noFill/>
          <a:ln>
            <a:noFill/>
          </a:ln>
        </p:spPr>
      </p:pic>
      <p:pic>
        <p:nvPicPr>
          <p:cNvPr id="731" name="Google Shape;731;g3a31ee56539_0_735"/>
          <p:cNvPicPr preferRelativeResize="0"/>
          <p:nvPr/>
        </p:nvPicPr>
        <p:blipFill rotWithShape="1">
          <a:blip r:embed="rId9">
            <a:alphaModFix/>
          </a:blip>
          <a:srcRect b="49379" l="17632" r="28836" t="30436"/>
          <a:stretch/>
        </p:blipFill>
        <p:spPr>
          <a:xfrm>
            <a:off x="2731763" y="4263775"/>
            <a:ext cx="843401" cy="449499"/>
          </a:xfrm>
          <a:prstGeom prst="rect">
            <a:avLst/>
          </a:prstGeom>
          <a:noFill/>
          <a:ln>
            <a:noFill/>
          </a:ln>
        </p:spPr>
      </p:pic>
      <p:pic>
        <p:nvPicPr>
          <p:cNvPr id="732" name="Google Shape;732;g3a31ee56539_0_735"/>
          <p:cNvPicPr preferRelativeResize="0"/>
          <p:nvPr/>
        </p:nvPicPr>
        <p:blipFill rotWithShape="1">
          <a:blip r:embed="rId9">
            <a:alphaModFix/>
          </a:blip>
          <a:srcRect b="49379" l="17632" r="28836" t="30436"/>
          <a:stretch/>
        </p:blipFill>
        <p:spPr>
          <a:xfrm>
            <a:off x="7676550" y="132100"/>
            <a:ext cx="843401" cy="449499"/>
          </a:xfrm>
          <a:prstGeom prst="rect">
            <a:avLst/>
          </a:prstGeom>
          <a:noFill/>
          <a:ln>
            <a:noFill/>
          </a:ln>
        </p:spPr>
      </p:pic>
      <p:pic>
        <p:nvPicPr>
          <p:cNvPr id="733" name="Google Shape;733;g3a31ee56539_0_735"/>
          <p:cNvPicPr preferRelativeResize="0"/>
          <p:nvPr/>
        </p:nvPicPr>
        <p:blipFill rotWithShape="1">
          <a:blip r:embed="rId9">
            <a:alphaModFix/>
          </a:blip>
          <a:srcRect b="49379" l="17632" r="28836" t="30436"/>
          <a:stretch/>
        </p:blipFill>
        <p:spPr>
          <a:xfrm>
            <a:off x="7394175" y="3493975"/>
            <a:ext cx="843401" cy="449499"/>
          </a:xfrm>
          <a:prstGeom prst="rect">
            <a:avLst/>
          </a:prstGeom>
          <a:noFill/>
          <a:ln>
            <a:noFill/>
          </a:ln>
        </p:spPr>
      </p:pic>
      <p:pic>
        <p:nvPicPr>
          <p:cNvPr id="734" name="Google Shape;734;g3a31ee56539_0_735"/>
          <p:cNvPicPr preferRelativeResize="0"/>
          <p:nvPr/>
        </p:nvPicPr>
        <p:blipFill rotWithShape="1">
          <a:blip r:embed="rId9">
            <a:alphaModFix/>
          </a:blip>
          <a:srcRect b="49379" l="17632" r="28836" t="30436"/>
          <a:stretch/>
        </p:blipFill>
        <p:spPr>
          <a:xfrm>
            <a:off x="5100213" y="4341187"/>
            <a:ext cx="843401" cy="449499"/>
          </a:xfrm>
          <a:prstGeom prst="rect">
            <a:avLst/>
          </a:prstGeom>
          <a:noFill/>
          <a:ln>
            <a:noFill/>
          </a:ln>
        </p:spPr>
      </p:pic>
      <p:pic>
        <p:nvPicPr>
          <p:cNvPr id="735" name="Google Shape;735;g3a31ee56539_0_735"/>
          <p:cNvPicPr preferRelativeResize="0"/>
          <p:nvPr/>
        </p:nvPicPr>
        <p:blipFill rotWithShape="1">
          <a:blip r:embed="rId10">
            <a:alphaModFix/>
          </a:blip>
          <a:srcRect b="40066" l="27938" r="35796" t="40736"/>
          <a:stretch/>
        </p:blipFill>
        <p:spPr>
          <a:xfrm>
            <a:off x="7178875" y="4441850"/>
            <a:ext cx="843401" cy="701649"/>
          </a:xfrm>
          <a:prstGeom prst="rect">
            <a:avLst/>
          </a:prstGeom>
          <a:noFill/>
          <a:ln>
            <a:noFill/>
          </a:ln>
        </p:spPr>
      </p:pic>
      <p:pic>
        <p:nvPicPr>
          <p:cNvPr id="736" name="Google Shape;736;g3a31ee56539_0_735"/>
          <p:cNvPicPr preferRelativeResize="0"/>
          <p:nvPr/>
        </p:nvPicPr>
        <p:blipFill rotWithShape="1">
          <a:blip r:embed="rId10">
            <a:alphaModFix/>
          </a:blip>
          <a:srcRect b="40066" l="27938" r="35796" t="40736"/>
          <a:stretch/>
        </p:blipFill>
        <p:spPr>
          <a:xfrm rot="10800000">
            <a:off x="1919950" y="-25"/>
            <a:ext cx="843401" cy="701649"/>
          </a:xfrm>
          <a:prstGeom prst="rect">
            <a:avLst/>
          </a:prstGeom>
          <a:noFill/>
          <a:ln>
            <a:noFill/>
          </a:ln>
        </p:spPr>
      </p:pic>
      <p:pic>
        <p:nvPicPr>
          <p:cNvPr id="737" name="Google Shape;737;g3a31ee56539_0_735"/>
          <p:cNvPicPr preferRelativeResize="0"/>
          <p:nvPr/>
        </p:nvPicPr>
        <p:blipFill rotWithShape="1">
          <a:blip r:embed="rId10">
            <a:alphaModFix/>
          </a:blip>
          <a:srcRect b="40066" l="27938" r="35796" t="40736"/>
          <a:stretch/>
        </p:blipFill>
        <p:spPr>
          <a:xfrm>
            <a:off x="2195550" y="4441850"/>
            <a:ext cx="843401" cy="701649"/>
          </a:xfrm>
          <a:prstGeom prst="rect">
            <a:avLst/>
          </a:prstGeom>
          <a:noFill/>
          <a:ln>
            <a:noFill/>
          </a:ln>
        </p:spPr>
      </p:pic>
      <p:pic>
        <p:nvPicPr>
          <p:cNvPr id="738" name="Google Shape;738;g3a31ee56539_0_735"/>
          <p:cNvPicPr preferRelativeResize="0"/>
          <p:nvPr/>
        </p:nvPicPr>
        <p:blipFill>
          <a:blip r:embed="rId11">
            <a:alphaModFix/>
          </a:blip>
          <a:stretch>
            <a:fillRect/>
          </a:stretch>
        </p:blipFill>
        <p:spPr>
          <a:xfrm>
            <a:off x="6137788" y="4119063"/>
            <a:ext cx="893749" cy="893750"/>
          </a:xfrm>
          <a:prstGeom prst="rect">
            <a:avLst/>
          </a:prstGeom>
          <a:noFill/>
          <a:ln>
            <a:noFill/>
          </a:ln>
        </p:spPr>
      </p:pic>
      <p:pic>
        <p:nvPicPr>
          <p:cNvPr id="739" name="Google Shape;739;g3a31ee56539_0_735"/>
          <p:cNvPicPr preferRelativeResize="0"/>
          <p:nvPr/>
        </p:nvPicPr>
        <p:blipFill>
          <a:blip r:embed="rId11">
            <a:alphaModFix/>
          </a:blip>
          <a:stretch>
            <a:fillRect/>
          </a:stretch>
        </p:blipFill>
        <p:spPr>
          <a:xfrm rot="5400000">
            <a:off x="7470700" y="2578575"/>
            <a:ext cx="893749" cy="8937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744" name="Shape 744"/>
        <p:cNvGrpSpPr/>
        <p:nvPr/>
      </p:nvGrpSpPr>
      <p:grpSpPr>
        <a:xfrm>
          <a:off x="0" y="0"/>
          <a:ext cx="0" cy="0"/>
          <a:chOff x="0" y="0"/>
          <a:chExt cx="0" cy="0"/>
        </a:xfrm>
      </p:grpSpPr>
      <p:pic>
        <p:nvPicPr>
          <p:cNvPr descr="preencoded.png" id="745" name="Google Shape;745;g3a31ee56539_0_254"/>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746" name="Google Shape;746;g3a31ee56539_0_254"/>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47" name="Google Shape;747;g3a31ee56539_0_254"/>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748" name="Google Shape;748;g3a31ee56539_0_254"/>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749" name="Google Shape;749;g3a31ee56539_0_254"/>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750" name="Google Shape;750;g3a31ee56539_0_254"/>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751" name="Google Shape;751;g3a31ee56539_0_254"/>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752" name="Google Shape;752;g3a31ee56539_0_254"/>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753" name="Google Shape;753;g3a31ee56539_0_254"/>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754" name="Google Shape;754;g3a31ee56539_0_254"/>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755" name="Google Shape;755;g3a31ee56539_0_254"/>
          <p:cNvPicPr preferRelativeResize="0"/>
          <p:nvPr/>
        </p:nvPicPr>
        <p:blipFill>
          <a:blip r:embed="rId7">
            <a:alphaModFix/>
          </a:blip>
          <a:stretch>
            <a:fillRect/>
          </a:stretch>
        </p:blipFill>
        <p:spPr>
          <a:xfrm>
            <a:off x="1056131" y="-116037"/>
            <a:ext cx="7031736" cy="537557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760" name="Shape 760"/>
        <p:cNvGrpSpPr/>
        <p:nvPr/>
      </p:nvGrpSpPr>
      <p:grpSpPr>
        <a:xfrm>
          <a:off x="0" y="0"/>
          <a:ext cx="0" cy="0"/>
          <a:chOff x="0" y="0"/>
          <a:chExt cx="0" cy="0"/>
        </a:xfrm>
      </p:grpSpPr>
      <p:pic>
        <p:nvPicPr>
          <p:cNvPr descr="preencoded.png" id="761" name="Google Shape;761;g3a31ee56539_0_275"/>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762" name="Google Shape;762;g3a31ee56539_0_275"/>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63" name="Google Shape;763;g3a31ee56539_0_275"/>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764" name="Google Shape;764;g3a31ee56539_0_275"/>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765" name="Google Shape;765;g3a31ee56539_0_275"/>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766" name="Google Shape;766;g3a31ee56539_0_275"/>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767" name="Google Shape;767;g3a31ee56539_0_275"/>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768" name="Google Shape;768;g3a31ee56539_0_275"/>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769" name="Google Shape;769;g3a31ee56539_0_275"/>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770" name="Google Shape;770;g3a31ee56539_0_275"/>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771" name="Google Shape;771;g3a31ee56539_0_275"/>
          <p:cNvPicPr preferRelativeResize="0"/>
          <p:nvPr/>
        </p:nvPicPr>
        <p:blipFill>
          <a:blip r:embed="rId7">
            <a:alphaModFix/>
          </a:blip>
          <a:stretch>
            <a:fillRect/>
          </a:stretch>
        </p:blipFill>
        <p:spPr>
          <a:xfrm>
            <a:off x="1056127" y="-116037"/>
            <a:ext cx="7031736" cy="53755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776" name="Shape 776"/>
        <p:cNvGrpSpPr/>
        <p:nvPr/>
      </p:nvGrpSpPr>
      <p:grpSpPr>
        <a:xfrm>
          <a:off x="0" y="0"/>
          <a:ext cx="0" cy="0"/>
          <a:chOff x="0" y="0"/>
          <a:chExt cx="0" cy="0"/>
        </a:xfrm>
      </p:grpSpPr>
      <p:pic>
        <p:nvPicPr>
          <p:cNvPr id="777" name="Google Shape;777;g386541bf208_0_378"/>
          <p:cNvPicPr preferRelativeResize="0"/>
          <p:nvPr/>
        </p:nvPicPr>
        <p:blipFill>
          <a:blip r:embed="rId3">
            <a:alphaModFix/>
          </a:blip>
          <a:stretch>
            <a:fillRect/>
          </a:stretch>
        </p:blipFill>
        <p:spPr>
          <a:xfrm>
            <a:off x="69687" y="1148538"/>
            <a:ext cx="4432624" cy="3123574"/>
          </a:xfrm>
          <a:prstGeom prst="rect">
            <a:avLst/>
          </a:prstGeom>
          <a:noFill/>
          <a:ln>
            <a:noFill/>
          </a:ln>
        </p:spPr>
      </p:pic>
      <p:cxnSp>
        <p:nvCxnSpPr>
          <p:cNvPr id="778" name="Google Shape;778;g386541bf208_0_378"/>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779" name="Google Shape;779;g386541bf208_0_378"/>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386541bf208_0_378"/>
          <p:cNvSpPr/>
          <p:nvPr/>
        </p:nvSpPr>
        <p:spPr>
          <a:xfrm>
            <a:off x="5664600" y="2141157"/>
            <a:ext cx="17955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386541bf208_0_378"/>
          <p:cNvSpPr/>
          <p:nvPr/>
        </p:nvSpPr>
        <p:spPr>
          <a:xfrm>
            <a:off x="5664600" y="2584069"/>
            <a:ext cx="18432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386541bf208_0_378"/>
          <p:cNvSpPr/>
          <p:nvPr/>
        </p:nvSpPr>
        <p:spPr>
          <a:xfrm>
            <a:off x="5664600" y="3026981"/>
            <a:ext cx="18432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386541bf208_0_378"/>
          <p:cNvSpPr/>
          <p:nvPr/>
        </p:nvSpPr>
        <p:spPr>
          <a:xfrm>
            <a:off x="5664600" y="3053176"/>
            <a:ext cx="2001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386541bf208_0_378"/>
          <p:cNvSpPr/>
          <p:nvPr/>
        </p:nvSpPr>
        <p:spPr>
          <a:xfrm>
            <a:off x="5664600" y="2610263"/>
            <a:ext cx="2001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386541bf208_0_378"/>
          <p:cNvSpPr/>
          <p:nvPr/>
        </p:nvSpPr>
        <p:spPr>
          <a:xfrm>
            <a:off x="5664600" y="2610263"/>
            <a:ext cx="200100" cy="200100"/>
          </a:xfrm>
          <a:prstGeom prst="ellipse">
            <a:avLst/>
          </a:prstGeom>
          <a:solidFill>
            <a:srgbClr val="F46B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386541bf208_0_378"/>
          <p:cNvSpPr/>
          <p:nvPr/>
        </p:nvSpPr>
        <p:spPr>
          <a:xfrm>
            <a:off x="5664600" y="2167351"/>
            <a:ext cx="2001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386541bf208_0_378"/>
          <p:cNvSpPr/>
          <p:nvPr/>
        </p:nvSpPr>
        <p:spPr>
          <a:xfrm>
            <a:off x="5664600" y="2167351"/>
            <a:ext cx="200100" cy="200100"/>
          </a:xfrm>
          <a:prstGeom prst="ellipse">
            <a:avLst/>
          </a:prstGeom>
          <a:solidFill>
            <a:srgbClr val="F46B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88" name="Google Shape;788;g386541bf208_0_378"/>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789" name="Google Shape;789;g386541bf208_0_378"/>
          <p:cNvPicPr preferRelativeResize="0"/>
          <p:nvPr/>
        </p:nvPicPr>
        <p:blipFill rotWithShape="1">
          <a:blip r:embed="rId5">
            <a:alphaModFix/>
          </a:blip>
          <a:srcRect b="0" l="0" r="0" t="0"/>
          <a:stretch/>
        </p:blipFill>
        <p:spPr>
          <a:xfrm>
            <a:off x="8776719" y="209550"/>
            <a:ext cx="120476" cy="107273"/>
          </a:xfrm>
          <a:prstGeom prst="rect">
            <a:avLst/>
          </a:prstGeom>
          <a:noFill/>
          <a:ln>
            <a:noFill/>
          </a:ln>
        </p:spPr>
      </p:pic>
      <p:pic>
        <p:nvPicPr>
          <p:cNvPr descr="preencoded.png" id="790" name="Google Shape;790;g386541bf208_0_378"/>
          <p:cNvPicPr preferRelativeResize="0"/>
          <p:nvPr/>
        </p:nvPicPr>
        <p:blipFill rotWithShape="1">
          <a:blip r:embed="rId6">
            <a:alphaModFix/>
          </a:blip>
          <a:srcRect b="0" l="0" r="0" t="0"/>
          <a:stretch/>
        </p:blipFill>
        <p:spPr>
          <a:xfrm>
            <a:off x="8721129" y="307298"/>
            <a:ext cx="120476" cy="105514"/>
          </a:xfrm>
          <a:prstGeom prst="rect">
            <a:avLst/>
          </a:prstGeom>
          <a:noFill/>
          <a:ln>
            <a:noFill/>
          </a:ln>
        </p:spPr>
      </p:pic>
      <p:pic>
        <p:nvPicPr>
          <p:cNvPr descr="preencoded.png" id="791" name="Google Shape;791;g386541bf208_0_378"/>
          <p:cNvPicPr preferRelativeResize="0"/>
          <p:nvPr/>
        </p:nvPicPr>
        <p:blipFill rotWithShape="1">
          <a:blip r:embed="rId4">
            <a:alphaModFix/>
          </a:blip>
          <a:srcRect b="0" l="0" r="0" t="0"/>
          <a:stretch/>
        </p:blipFill>
        <p:spPr>
          <a:xfrm>
            <a:off x="8721127" y="209550"/>
            <a:ext cx="120476" cy="107273"/>
          </a:xfrm>
          <a:prstGeom prst="rect">
            <a:avLst/>
          </a:prstGeom>
          <a:noFill/>
          <a:ln>
            <a:noFill/>
          </a:ln>
        </p:spPr>
      </p:pic>
      <p:pic>
        <p:nvPicPr>
          <p:cNvPr descr="preencoded.png" id="792" name="Google Shape;792;g386541bf208_0_378"/>
          <p:cNvPicPr preferRelativeResize="0"/>
          <p:nvPr/>
        </p:nvPicPr>
        <p:blipFill rotWithShape="1">
          <a:blip r:embed="rId5">
            <a:alphaModFix/>
          </a:blip>
          <a:srcRect b="0" l="0" r="0" t="0"/>
          <a:stretch/>
        </p:blipFill>
        <p:spPr>
          <a:xfrm>
            <a:off x="8722413" y="457535"/>
            <a:ext cx="120476" cy="107273"/>
          </a:xfrm>
          <a:prstGeom prst="rect">
            <a:avLst/>
          </a:prstGeom>
          <a:noFill/>
          <a:ln>
            <a:noFill/>
          </a:ln>
        </p:spPr>
      </p:pic>
      <p:pic>
        <p:nvPicPr>
          <p:cNvPr descr="preencoded.png" id="793" name="Google Shape;793;g386541bf208_0_378"/>
          <p:cNvPicPr preferRelativeResize="0"/>
          <p:nvPr/>
        </p:nvPicPr>
        <p:blipFill rotWithShape="1">
          <a:blip r:embed="rId4">
            <a:alphaModFix/>
          </a:blip>
          <a:srcRect b="0" l="0" r="0" t="0"/>
          <a:stretch/>
        </p:blipFill>
        <p:spPr>
          <a:xfrm>
            <a:off x="8777536" y="457535"/>
            <a:ext cx="120476" cy="107273"/>
          </a:xfrm>
          <a:prstGeom prst="rect">
            <a:avLst/>
          </a:prstGeom>
          <a:noFill/>
          <a:ln>
            <a:noFill/>
          </a:ln>
        </p:spPr>
      </p:pic>
      <p:pic>
        <p:nvPicPr>
          <p:cNvPr descr="preencoded.png" id="794" name="Google Shape;794;g386541bf208_0_378"/>
          <p:cNvPicPr preferRelativeResize="0"/>
          <p:nvPr/>
        </p:nvPicPr>
        <p:blipFill rotWithShape="1">
          <a:blip r:embed="rId4">
            <a:alphaModFix/>
          </a:blip>
          <a:srcRect b="0" l="0" r="0" t="0"/>
          <a:stretch/>
        </p:blipFill>
        <p:spPr>
          <a:xfrm>
            <a:off x="8833127" y="359787"/>
            <a:ext cx="120476" cy="107273"/>
          </a:xfrm>
          <a:prstGeom prst="rect">
            <a:avLst/>
          </a:prstGeom>
          <a:noFill/>
          <a:ln>
            <a:noFill/>
          </a:ln>
        </p:spPr>
      </p:pic>
      <p:pic>
        <p:nvPicPr>
          <p:cNvPr descr="preencoded.png" id="795" name="Google Shape;795;g386541bf208_0_378"/>
          <p:cNvPicPr preferRelativeResize="0"/>
          <p:nvPr/>
        </p:nvPicPr>
        <p:blipFill rotWithShape="1">
          <a:blip r:embed="rId5">
            <a:alphaModFix/>
          </a:blip>
          <a:srcRect b="0" l="0" r="0" t="0"/>
          <a:stretch/>
        </p:blipFill>
        <p:spPr>
          <a:xfrm>
            <a:off x="8833129" y="457535"/>
            <a:ext cx="120476" cy="107273"/>
          </a:xfrm>
          <a:prstGeom prst="rect">
            <a:avLst/>
          </a:prstGeom>
          <a:noFill/>
          <a:ln>
            <a:noFill/>
          </a:ln>
        </p:spPr>
      </p:pic>
      <p:sp>
        <p:nvSpPr>
          <p:cNvPr id="796" name="Google Shape;796;g386541bf208_0_378"/>
          <p:cNvSpPr/>
          <p:nvPr/>
        </p:nvSpPr>
        <p:spPr>
          <a:xfrm>
            <a:off x="332125" y="359773"/>
            <a:ext cx="4076700" cy="6672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Namespaced </a:t>
            </a:r>
            <a:r>
              <a:rPr lang="en-US" sz="2400">
                <a:solidFill>
                  <a:srgbClr val="FFFFFF"/>
                </a:solidFill>
                <a:latin typeface="Overpass Mono"/>
                <a:ea typeface="Overpass Mono"/>
                <a:cs typeface="Overpass Mono"/>
                <a:sym typeface="Overpass Mono"/>
              </a:rPr>
              <a:t>Storage Issues</a:t>
            </a:r>
            <a:endParaRPr b="0" i="0" sz="2400" u="none" cap="none" strike="noStrike">
              <a:solidFill>
                <a:schemeClr val="dk1"/>
              </a:solidFill>
              <a:latin typeface="Calibri"/>
              <a:ea typeface="Calibri"/>
              <a:cs typeface="Calibri"/>
              <a:sym typeface="Calibri"/>
            </a:endParaRPr>
          </a:p>
        </p:txBody>
      </p:sp>
      <p:sp>
        <p:nvSpPr>
          <p:cNvPr id="797" name="Google Shape;797;g386541bf208_0_378"/>
          <p:cNvSpPr/>
          <p:nvPr/>
        </p:nvSpPr>
        <p:spPr>
          <a:xfrm>
            <a:off x="6007500" y="3026975"/>
            <a:ext cx="2620500" cy="252300"/>
          </a:xfrm>
          <a:prstGeom prst="rect">
            <a:avLst/>
          </a:prstGeom>
          <a:noFill/>
          <a:ln>
            <a:noFill/>
          </a:ln>
        </p:spPr>
        <p:txBody>
          <a:bodyPr anchorCtr="0" anchor="ctr" bIns="45700" lIns="91425" spcFirstLastPara="1" rIns="91425" wrap="square" tIns="45700">
            <a:noAutofit/>
          </a:bodyPr>
          <a:lstStyle/>
          <a:p>
            <a:pPr indent="0" lvl="0" marL="0" marR="0" rtl="0" algn="l">
              <a:lnSpc>
                <a:spcPct val="125015"/>
              </a:lnSpc>
              <a:spcBef>
                <a:spcPts val="0"/>
              </a:spcBef>
              <a:spcAft>
                <a:spcPts val="0"/>
              </a:spcAft>
              <a:buClr>
                <a:srgbClr val="FFFFFF"/>
              </a:buClr>
              <a:buSzPts val="1575"/>
              <a:buFont typeface="Overpass"/>
              <a:buNone/>
            </a:pPr>
            <a:r>
              <a:rPr lang="en-US" sz="1575">
                <a:solidFill>
                  <a:srgbClr val="FFFFFF"/>
                </a:solidFill>
                <a:latin typeface="Overpass"/>
                <a:ea typeface="Overpass"/>
                <a:cs typeface="Overpass"/>
                <a:sym typeface="Overpass"/>
              </a:rPr>
              <a:t>Verbose &amp; Complex Syntax</a:t>
            </a:r>
            <a:endParaRPr b="0" i="0" sz="1575" u="none" cap="none" strike="noStrike">
              <a:solidFill>
                <a:schemeClr val="dk1"/>
              </a:solidFill>
              <a:latin typeface="Calibri"/>
              <a:ea typeface="Calibri"/>
              <a:cs typeface="Calibri"/>
              <a:sym typeface="Calibri"/>
            </a:endParaRPr>
          </a:p>
        </p:txBody>
      </p:sp>
      <p:sp>
        <p:nvSpPr>
          <p:cNvPr id="798" name="Google Shape;798;g386541bf208_0_378"/>
          <p:cNvSpPr/>
          <p:nvPr/>
        </p:nvSpPr>
        <p:spPr>
          <a:xfrm>
            <a:off x="6007500" y="2584069"/>
            <a:ext cx="1957500" cy="252300"/>
          </a:xfrm>
          <a:prstGeom prst="rect">
            <a:avLst/>
          </a:prstGeom>
          <a:noFill/>
          <a:ln>
            <a:noFill/>
          </a:ln>
        </p:spPr>
        <p:txBody>
          <a:bodyPr anchorCtr="0" anchor="ctr" bIns="45700" lIns="91425" spcFirstLastPara="1" rIns="91425" wrap="square" tIns="45700">
            <a:noAutofit/>
          </a:bodyPr>
          <a:lstStyle/>
          <a:p>
            <a:pPr indent="0" lvl="0" marL="0" marR="0" rtl="0" algn="l">
              <a:lnSpc>
                <a:spcPct val="125015"/>
              </a:lnSpc>
              <a:spcBef>
                <a:spcPts val="0"/>
              </a:spcBef>
              <a:spcAft>
                <a:spcPts val="0"/>
              </a:spcAft>
              <a:buClr>
                <a:srgbClr val="FFFFFF"/>
              </a:buClr>
              <a:buSzPts val="1575"/>
              <a:buFont typeface="Overpass"/>
              <a:buNone/>
            </a:pPr>
            <a:r>
              <a:rPr lang="en-US" sz="1575">
                <a:solidFill>
                  <a:srgbClr val="FFFFFF"/>
                </a:solidFill>
                <a:latin typeface="Overpass"/>
                <a:ea typeface="Overpass"/>
                <a:cs typeface="Overpass"/>
                <a:sym typeface="Overpass"/>
              </a:rPr>
              <a:t>Usage of Assembly</a:t>
            </a:r>
            <a:endParaRPr b="0" i="0" sz="1575" u="none" cap="none" strike="noStrike">
              <a:solidFill>
                <a:schemeClr val="dk1"/>
              </a:solidFill>
              <a:latin typeface="Calibri"/>
              <a:ea typeface="Calibri"/>
              <a:cs typeface="Calibri"/>
              <a:sym typeface="Calibri"/>
            </a:endParaRPr>
          </a:p>
        </p:txBody>
      </p:sp>
      <p:sp>
        <p:nvSpPr>
          <p:cNvPr id="799" name="Google Shape;799;g386541bf208_0_378"/>
          <p:cNvSpPr/>
          <p:nvPr/>
        </p:nvSpPr>
        <p:spPr>
          <a:xfrm>
            <a:off x="6007500" y="2141150"/>
            <a:ext cx="2289000" cy="252300"/>
          </a:xfrm>
          <a:prstGeom prst="rect">
            <a:avLst/>
          </a:prstGeom>
          <a:noFill/>
          <a:ln>
            <a:noFill/>
          </a:ln>
        </p:spPr>
        <p:txBody>
          <a:bodyPr anchorCtr="0" anchor="ctr" bIns="45700" lIns="91425" spcFirstLastPara="1" rIns="91425" wrap="square" tIns="45700">
            <a:noAutofit/>
          </a:bodyPr>
          <a:lstStyle/>
          <a:p>
            <a:pPr indent="0" lvl="0" marL="0" marR="0" rtl="0" algn="l">
              <a:lnSpc>
                <a:spcPct val="125015"/>
              </a:lnSpc>
              <a:spcBef>
                <a:spcPts val="0"/>
              </a:spcBef>
              <a:spcAft>
                <a:spcPts val="0"/>
              </a:spcAft>
              <a:buClr>
                <a:srgbClr val="FFFFFF"/>
              </a:buClr>
              <a:buSzPts val="1575"/>
              <a:buFont typeface="Overpass"/>
              <a:buNone/>
            </a:pPr>
            <a:r>
              <a:rPr lang="en-US" sz="1575">
                <a:solidFill>
                  <a:srgbClr val="FFFFFF"/>
                </a:solidFill>
                <a:latin typeface="Overpass"/>
                <a:ea typeface="Overpass"/>
                <a:cs typeface="Overpass"/>
                <a:sym typeface="Overpass"/>
              </a:rPr>
              <a:t>Manul Hardcoded Hash</a:t>
            </a:r>
            <a:endParaRPr b="0" i="0" sz="1575" u="none" cap="none" strike="noStrike">
              <a:solidFill>
                <a:schemeClr val="dk1"/>
              </a:solidFill>
              <a:latin typeface="Calibri"/>
              <a:ea typeface="Calibri"/>
              <a:cs typeface="Calibri"/>
              <a:sym typeface="Calibri"/>
            </a:endParaRPr>
          </a:p>
        </p:txBody>
      </p:sp>
      <p:sp>
        <p:nvSpPr>
          <p:cNvPr id="800" name="Google Shape;800;g386541bf208_0_378"/>
          <p:cNvSpPr/>
          <p:nvPr/>
        </p:nvSpPr>
        <p:spPr>
          <a:xfrm>
            <a:off x="5664600" y="3053063"/>
            <a:ext cx="200100" cy="200100"/>
          </a:xfrm>
          <a:prstGeom prst="ellipse">
            <a:avLst/>
          </a:prstGeom>
          <a:solidFill>
            <a:srgbClr val="F46B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386541bf208_0_378"/>
          <p:cNvSpPr/>
          <p:nvPr/>
        </p:nvSpPr>
        <p:spPr>
          <a:xfrm>
            <a:off x="462750" y="2294550"/>
            <a:ext cx="3646500" cy="1434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rPr b="1" lang="en-US" sz="2200">
                <a:solidFill>
                  <a:schemeClr val="dk1"/>
                </a:solidFill>
                <a:latin typeface="Calligraffitti"/>
                <a:ea typeface="Calligraffitti"/>
                <a:cs typeface="Calligraffitti"/>
                <a:sym typeface="Calligraffitti"/>
              </a:rPr>
              <a:t>0x0ac1b4664d8039d3514536dbcd255edfc9eda1954331d0b66219f077a1b0b7a4</a:t>
            </a:r>
            <a:endParaRPr b="1" sz="2200" u="none" cap="none" strike="noStrike">
              <a:solidFill>
                <a:schemeClr val="dk1"/>
              </a:solidFill>
              <a:latin typeface="Calligraffitti"/>
              <a:ea typeface="Calligraffitti"/>
              <a:cs typeface="Calligraffitti"/>
              <a:sym typeface="Calligraffitt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806" name="Shape 806"/>
        <p:cNvGrpSpPr/>
        <p:nvPr/>
      </p:nvGrpSpPr>
      <p:grpSpPr>
        <a:xfrm>
          <a:off x="0" y="0"/>
          <a:ext cx="0" cy="0"/>
          <a:chOff x="0" y="0"/>
          <a:chExt cx="0" cy="0"/>
        </a:xfrm>
      </p:grpSpPr>
      <p:cxnSp>
        <p:nvCxnSpPr>
          <p:cNvPr id="807" name="Google Shape;807;g386541bf208_0_411"/>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808" name="Google Shape;808;g386541bf208_0_411"/>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386541bf208_0_411"/>
          <p:cNvSpPr/>
          <p:nvPr/>
        </p:nvSpPr>
        <p:spPr>
          <a:xfrm>
            <a:off x="5048250" y="1130581"/>
            <a:ext cx="3619500" cy="9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386541bf208_0_411"/>
          <p:cNvSpPr/>
          <p:nvPr/>
        </p:nvSpPr>
        <p:spPr>
          <a:xfrm>
            <a:off x="5048250" y="2431869"/>
            <a:ext cx="3619500" cy="9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11" name="Google Shape;811;g386541bf208_0_411"/>
          <p:cNvPicPr preferRelativeResize="0"/>
          <p:nvPr/>
        </p:nvPicPr>
        <p:blipFill rotWithShape="1">
          <a:blip r:embed="rId3">
            <a:alphaModFix/>
          </a:blip>
          <a:srcRect b="0" l="0" r="0" t="0"/>
          <a:stretch/>
        </p:blipFill>
        <p:spPr>
          <a:xfrm>
            <a:off x="8831833" y="209550"/>
            <a:ext cx="120476" cy="107273"/>
          </a:xfrm>
          <a:prstGeom prst="rect">
            <a:avLst/>
          </a:prstGeom>
          <a:noFill/>
          <a:ln>
            <a:noFill/>
          </a:ln>
        </p:spPr>
      </p:pic>
      <p:pic>
        <p:nvPicPr>
          <p:cNvPr descr="preencoded.png" id="812" name="Google Shape;812;g386541bf208_0_411"/>
          <p:cNvPicPr preferRelativeResize="0"/>
          <p:nvPr/>
        </p:nvPicPr>
        <p:blipFill rotWithShape="1">
          <a:blip r:embed="rId4">
            <a:alphaModFix/>
          </a:blip>
          <a:srcRect b="0" l="0" r="0" t="0"/>
          <a:stretch/>
        </p:blipFill>
        <p:spPr>
          <a:xfrm>
            <a:off x="8776711" y="209550"/>
            <a:ext cx="120476" cy="107273"/>
          </a:xfrm>
          <a:prstGeom prst="rect">
            <a:avLst/>
          </a:prstGeom>
          <a:noFill/>
          <a:ln>
            <a:noFill/>
          </a:ln>
        </p:spPr>
      </p:pic>
      <p:pic>
        <p:nvPicPr>
          <p:cNvPr descr="preencoded.png" id="813" name="Google Shape;813;g386541bf208_0_411"/>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814" name="Google Shape;814;g386541bf208_0_411"/>
          <p:cNvPicPr preferRelativeResize="0"/>
          <p:nvPr/>
        </p:nvPicPr>
        <p:blipFill rotWithShape="1">
          <a:blip r:embed="rId6">
            <a:alphaModFix/>
          </a:blip>
          <a:srcRect b="0" l="0" r="0" t="0"/>
          <a:stretch/>
        </p:blipFill>
        <p:spPr>
          <a:xfrm>
            <a:off x="8721123" y="209550"/>
            <a:ext cx="120476" cy="107273"/>
          </a:xfrm>
          <a:prstGeom prst="rect">
            <a:avLst/>
          </a:prstGeom>
          <a:noFill/>
          <a:ln>
            <a:noFill/>
          </a:ln>
        </p:spPr>
      </p:pic>
      <p:pic>
        <p:nvPicPr>
          <p:cNvPr descr="preencoded.png" id="815" name="Google Shape;815;g386541bf208_0_411"/>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816" name="Google Shape;816;g386541bf208_0_411"/>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817" name="Google Shape;817;g386541bf208_0_411"/>
          <p:cNvPicPr preferRelativeResize="0"/>
          <p:nvPr/>
        </p:nvPicPr>
        <p:blipFill rotWithShape="1">
          <a:blip r:embed="rId6">
            <a:alphaModFix/>
          </a:blip>
          <a:srcRect b="0" l="0" r="0" t="0"/>
          <a:stretch/>
        </p:blipFill>
        <p:spPr>
          <a:xfrm>
            <a:off x="8833117" y="359787"/>
            <a:ext cx="120476" cy="107273"/>
          </a:xfrm>
          <a:prstGeom prst="rect">
            <a:avLst/>
          </a:prstGeom>
          <a:noFill/>
          <a:ln>
            <a:noFill/>
          </a:ln>
        </p:spPr>
      </p:pic>
      <p:pic>
        <p:nvPicPr>
          <p:cNvPr descr="preencoded.png" id="818" name="Google Shape;818;g386541bf208_0_411"/>
          <p:cNvPicPr preferRelativeResize="0"/>
          <p:nvPr/>
        </p:nvPicPr>
        <p:blipFill rotWithShape="1">
          <a:blip r:embed="rId7">
            <a:alphaModFix/>
          </a:blip>
          <a:srcRect b="0" l="0" r="0" t="0"/>
          <a:stretch/>
        </p:blipFill>
        <p:spPr>
          <a:xfrm>
            <a:off x="8833117" y="457535"/>
            <a:ext cx="120476" cy="107273"/>
          </a:xfrm>
          <a:prstGeom prst="rect">
            <a:avLst/>
          </a:prstGeom>
          <a:noFill/>
          <a:ln>
            <a:noFill/>
          </a:ln>
        </p:spPr>
      </p:pic>
      <p:sp>
        <p:nvSpPr>
          <p:cNvPr id="819" name="Google Shape;819;g386541bf208_0_411"/>
          <p:cNvSpPr/>
          <p:nvPr/>
        </p:nvSpPr>
        <p:spPr>
          <a:xfrm>
            <a:off x="5048250" y="2431869"/>
            <a:ext cx="4076700" cy="581100"/>
          </a:xfrm>
          <a:prstGeom prst="rect">
            <a:avLst/>
          </a:prstGeom>
          <a:noFill/>
          <a:ln>
            <a:noFill/>
          </a:ln>
        </p:spPr>
        <p:txBody>
          <a:bodyPr anchorCtr="0" anchor="ctr" bIns="45700" lIns="91425" spcFirstLastPara="1" rIns="91425" wrap="square" tIns="45700">
            <a:noAutofit/>
          </a:bodyPr>
          <a:lstStyle/>
          <a:p>
            <a:pPr indent="0" lvl="0" marL="0" marR="0" rtl="0" algn="l">
              <a:lnSpc>
                <a:spcPct val="126611"/>
              </a:lnSpc>
              <a:spcBef>
                <a:spcPts val="0"/>
              </a:spcBef>
              <a:spcAft>
                <a:spcPts val="0"/>
              </a:spcAft>
              <a:buClr>
                <a:srgbClr val="FFFFFF"/>
              </a:buClr>
              <a:buSzPts val="3600"/>
              <a:buFont typeface="Overpass"/>
              <a:buNone/>
            </a:pPr>
            <a:r>
              <a:rPr b="1" lang="en-US" sz="3600">
                <a:solidFill>
                  <a:srgbClr val="FFFFFF"/>
                </a:solidFill>
                <a:latin typeface="Overpass"/>
                <a:ea typeface="Overpass"/>
                <a:cs typeface="Overpass"/>
                <a:sym typeface="Overpass"/>
              </a:rPr>
              <a:t>EIP-7702</a:t>
            </a:r>
            <a:endParaRPr b="0" i="0" sz="3600" u="none" cap="none" strike="noStrike">
              <a:solidFill>
                <a:schemeClr val="dk1"/>
              </a:solidFill>
              <a:latin typeface="Calibri"/>
              <a:ea typeface="Calibri"/>
              <a:cs typeface="Calibri"/>
              <a:sym typeface="Calibri"/>
            </a:endParaRPr>
          </a:p>
        </p:txBody>
      </p:sp>
      <p:sp>
        <p:nvSpPr>
          <p:cNvPr id="820" name="Google Shape;820;g386541bf208_0_411"/>
          <p:cNvSpPr/>
          <p:nvPr/>
        </p:nvSpPr>
        <p:spPr>
          <a:xfrm>
            <a:off x="5048250" y="3108112"/>
            <a:ext cx="4076700" cy="904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rPr lang="en-US" sz="1200">
                <a:solidFill>
                  <a:srgbClr val="FFFFFF"/>
                </a:solidFill>
                <a:latin typeface="Overpass"/>
                <a:ea typeface="Overpass"/>
                <a:cs typeface="Overpass"/>
                <a:sym typeface="Overpass"/>
              </a:rPr>
              <a:t>With the inclusion of </a:t>
            </a:r>
            <a:r>
              <a:rPr i="1" lang="en-US" sz="1200">
                <a:solidFill>
                  <a:srgbClr val="FFFFFF"/>
                </a:solidFill>
                <a:latin typeface="Overpass"/>
                <a:ea typeface="Overpass"/>
                <a:cs typeface="Overpass"/>
                <a:sym typeface="Overpass"/>
              </a:rPr>
              <a:t>EIP-7702: Set EOA account code</a:t>
            </a:r>
            <a:r>
              <a:rPr lang="en-US" sz="1200">
                <a:solidFill>
                  <a:srgbClr val="FFFFFF"/>
                </a:solidFill>
                <a:latin typeface="Overpass"/>
                <a:ea typeface="Overpass"/>
                <a:cs typeface="Overpass"/>
                <a:sym typeface="Overpass"/>
              </a:rPr>
              <a:t> in the Pectra upgrade, it has now become critical for safe implementation of account abstraction.</a:t>
            </a:r>
            <a:endParaRPr b="0" i="0" sz="1200" u="none" cap="none" strike="noStrike">
              <a:solidFill>
                <a:schemeClr val="dk1"/>
              </a:solidFill>
              <a:latin typeface="Calibri"/>
              <a:ea typeface="Calibri"/>
              <a:cs typeface="Calibri"/>
              <a:sym typeface="Calibri"/>
            </a:endParaRPr>
          </a:p>
        </p:txBody>
      </p:sp>
      <p:sp>
        <p:nvSpPr>
          <p:cNvPr id="821" name="Google Shape;821;g386541bf208_0_411"/>
          <p:cNvSpPr/>
          <p:nvPr/>
        </p:nvSpPr>
        <p:spPr>
          <a:xfrm>
            <a:off x="5048250" y="1130581"/>
            <a:ext cx="4076700" cy="581100"/>
          </a:xfrm>
          <a:prstGeom prst="rect">
            <a:avLst/>
          </a:prstGeom>
          <a:noFill/>
          <a:ln>
            <a:noFill/>
          </a:ln>
        </p:spPr>
        <p:txBody>
          <a:bodyPr anchorCtr="0" anchor="ctr" bIns="45700" lIns="91425" spcFirstLastPara="1" rIns="91425" wrap="square" tIns="45700">
            <a:noAutofit/>
          </a:bodyPr>
          <a:lstStyle/>
          <a:p>
            <a:pPr indent="0" lvl="0" marL="0" marR="0" rtl="0" algn="l">
              <a:lnSpc>
                <a:spcPct val="126611"/>
              </a:lnSpc>
              <a:spcBef>
                <a:spcPts val="0"/>
              </a:spcBef>
              <a:spcAft>
                <a:spcPts val="0"/>
              </a:spcAft>
              <a:buClr>
                <a:srgbClr val="FFFFFF"/>
              </a:buClr>
              <a:buSzPts val="3600"/>
              <a:buFont typeface="Overpass"/>
              <a:buNone/>
            </a:pPr>
            <a:r>
              <a:rPr b="1" lang="en-US" sz="3600">
                <a:solidFill>
                  <a:srgbClr val="FFFFFF"/>
                </a:solidFill>
                <a:latin typeface="Overpass"/>
                <a:ea typeface="Overpass"/>
                <a:cs typeface="Overpass"/>
                <a:sym typeface="Overpass"/>
              </a:rPr>
              <a:t>0.8.29</a:t>
            </a:r>
            <a:endParaRPr b="0" i="0" sz="3600" u="none" cap="none" strike="noStrike">
              <a:solidFill>
                <a:schemeClr val="dk1"/>
              </a:solidFill>
              <a:latin typeface="Calibri"/>
              <a:ea typeface="Calibri"/>
              <a:cs typeface="Calibri"/>
              <a:sym typeface="Calibri"/>
            </a:endParaRPr>
          </a:p>
        </p:txBody>
      </p:sp>
      <p:sp>
        <p:nvSpPr>
          <p:cNvPr id="822" name="Google Shape;822;g386541bf208_0_411"/>
          <p:cNvSpPr/>
          <p:nvPr/>
        </p:nvSpPr>
        <p:spPr>
          <a:xfrm>
            <a:off x="5048250" y="1806871"/>
            <a:ext cx="4076700" cy="581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rPr lang="en-US" sz="1200">
                <a:solidFill>
                  <a:srgbClr val="FFFFFF"/>
                </a:solidFill>
                <a:latin typeface="Overpass"/>
                <a:ea typeface="Overpass"/>
                <a:cs typeface="Overpass"/>
                <a:sym typeface="Overpass"/>
              </a:rPr>
              <a:t>This Solidity release introduces syntax for relocating contract's storage variables to an arbitrary location.</a:t>
            </a:r>
            <a:endParaRPr b="0" i="0" sz="1200" u="none" cap="none" strike="noStrike">
              <a:solidFill>
                <a:schemeClr val="dk1"/>
              </a:solidFill>
              <a:latin typeface="Calibri"/>
              <a:ea typeface="Calibri"/>
              <a:cs typeface="Calibri"/>
              <a:sym typeface="Calibri"/>
            </a:endParaRPr>
          </a:p>
        </p:txBody>
      </p:sp>
      <p:sp>
        <p:nvSpPr>
          <p:cNvPr id="823" name="Google Shape;823;g386541bf208_0_411"/>
          <p:cNvSpPr/>
          <p:nvPr/>
        </p:nvSpPr>
        <p:spPr>
          <a:xfrm>
            <a:off x="247650" y="3108106"/>
            <a:ext cx="4076700" cy="11859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Support for Custom Storage Layouts in Solidity</a:t>
            </a:r>
            <a:endParaRPr b="0" i="0" sz="2400" u="none" cap="none" strike="noStrike">
              <a:solidFill>
                <a:schemeClr val="dk1"/>
              </a:solidFill>
              <a:latin typeface="Calibri"/>
              <a:ea typeface="Calibri"/>
              <a:cs typeface="Calibri"/>
              <a:sym typeface="Calibri"/>
            </a:endParaRPr>
          </a:p>
        </p:txBody>
      </p:sp>
      <p:pic>
        <p:nvPicPr>
          <p:cNvPr descr="preencoded.png" id="824" name="Google Shape;824;g386541bf208_0_411"/>
          <p:cNvPicPr preferRelativeResize="0"/>
          <p:nvPr/>
        </p:nvPicPr>
        <p:blipFill rotWithShape="1">
          <a:blip r:embed="rId8">
            <a:alphaModFix/>
          </a:blip>
          <a:srcRect b="0" l="0" r="0" t="0"/>
          <a:stretch/>
        </p:blipFill>
        <p:spPr>
          <a:xfrm>
            <a:off x="1243500" y="539150"/>
            <a:ext cx="2085000" cy="2087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829" name="Shape 829"/>
        <p:cNvGrpSpPr/>
        <p:nvPr/>
      </p:nvGrpSpPr>
      <p:grpSpPr>
        <a:xfrm>
          <a:off x="0" y="0"/>
          <a:ext cx="0" cy="0"/>
          <a:chOff x="0" y="0"/>
          <a:chExt cx="0" cy="0"/>
        </a:xfrm>
      </p:grpSpPr>
      <p:pic>
        <p:nvPicPr>
          <p:cNvPr descr="preencoded.png" id="830" name="Google Shape;830;g3a31ee56539_0_308"/>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831" name="Google Shape;831;g3a31ee56539_0_308"/>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32" name="Google Shape;832;g3a31ee56539_0_308"/>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833" name="Google Shape;833;g3a31ee56539_0_308"/>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834" name="Google Shape;834;g3a31ee56539_0_308"/>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835" name="Google Shape;835;g3a31ee56539_0_308"/>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836" name="Google Shape;836;g3a31ee56539_0_308"/>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837" name="Google Shape;837;g3a31ee56539_0_308"/>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838" name="Google Shape;838;g3a31ee56539_0_308"/>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839" name="Google Shape;839;g3a31ee56539_0_308"/>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840" name="Google Shape;840;g3a31ee56539_0_308"/>
          <p:cNvPicPr preferRelativeResize="0"/>
          <p:nvPr/>
        </p:nvPicPr>
        <p:blipFill>
          <a:blip r:embed="rId7">
            <a:alphaModFix/>
          </a:blip>
          <a:stretch>
            <a:fillRect/>
          </a:stretch>
        </p:blipFill>
        <p:spPr>
          <a:xfrm>
            <a:off x="802668" y="434808"/>
            <a:ext cx="7538671" cy="42738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845" name="Shape 845"/>
        <p:cNvGrpSpPr/>
        <p:nvPr/>
      </p:nvGrpSpPr>
      <p:grpSpPr>
        <a:xfrm>
          <a:off x="0" y="0"/>
          <a:ext cx="0" cy="0"/>
          <a:chOff x="0" y="0"/>
          <a:chExt cx="0" cy="0"/>
        </a:xfrm>
      </p:grpSpPr>
      <p:sp>
        <p:nvSpPr>
          <p:cNvPr id="846" name="Google Shape;846;g3a31ee56539_0_749"/>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47" name="Google Shape;847;g3a31ee56539_0_749"/>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848" name="Google Shape;848;g3a31ee56539_0_749"/>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849" name="Google Shape;849;g3a31ee56539_0_749"/>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850" name="Google Shape;850;g3a31ee56539_0_749"/>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851" name="Google Shape;851;g3a31ee56539_0_749"/>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852" name="Google Shape;852;g3a31ee56539_0_749"/>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853" name="Google Shape;853;g3a31ee56539_0_749"/>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854" name="Google Shape;854;g3a31ee56539_0_749"/>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855" name="Google Shape;855;g3a31ee56539_0_749"/>
          <p:cNvGraphicFramePr/>
          <p:nvPr/>
        </p:nvGraphicFramePr>
        <p:xfrm>
          <a:off x="1749838" y="1103275"/>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0x9e...00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arachnids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0x9e...01</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0x01</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snails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0xc9...00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0x09</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slugs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0xc9...01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0x05</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worms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0x70...00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0x03</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softwareBugs </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0x70...01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0x02</a:t>
                      </a:r>
                      <a:endParaRPr>
                        <a:solidFill>
                          <a:srgbClr val="F8F8FF"/>
                        </a:solidFill>
                        <a:latin typeface="Overpass"/>
                        <a:ea typeface="Overpass"/>
                        <a:cs typeface="Overpass"/>
                        <a:sym typeface="Overpass"/>
                      </a:endParaRPr>
                    </a:p>
                  </a:txBody>
                  <a:tcPr marT="91425" marB="91425" marR="91425" marL="91425"/>
                </a:tc>
              </a:tr>
            </a:tbl>
          </a:graphicData>
        </a:graphic>
      </p:graphicFrame>
      <p:pic>
        <p:nvPicPr>
          <p:cNvPr id="856" name="Google Shape;856;g3a31ee56539_0_749"/>
          <p:cNvPicPr preferRelativeResize="0"/>
          <p:nvPr/>
        </p:nvPicPr>
        <p:blipFill rotWithShape="1">
          <a:blip r:embed="rId6">
            <a:alphaModFix/>
          </a:blip>
          <a:srcRect b="66832" l="12964" r="55408" t="1540"/>
          <a:stretch/>
        </p:blipFill>
        <p:spPr>
          <a:xfrm rot="5124485">
            <a:off x="102276" y="64300"/>
            <a:ext cx="893725" cy="893725"/>
          </a:xfrm>
          <a:prstGeom prst="rect">
            <a:avLst/>
          </a:prstGeom>
          <a:noFill/>
          <a:ln>
            <a:noFill/>
          </a:ln>
        </p:spPr>
      </p:pic>
      <p:pic>
        <p:nvPicPr>
          <p:cNvPr id="857" name="Google Shape;857;g3a31ee56539_0_749"/>
          <p:cNvPicPr preferRelativeResize="0"/>
          <p:nvPr/>
        </p:nvPicPr>
        <p:blipFill rotWithShape="1">
          <a:blip r:embed="rId6">
            <a:alphaModFix/>
          </a:blip>
          <a:srcRect b="66832" l="12964" r="55408" t="1540"/>
          <a:stretch/>
        </p:blipFill>
        <p:spPr>
          <a:xfrm rot="8675891">
            <a:off x="7971650" y="715325"/>
            <a:ext cx="893725" cy="893725"/>
          </a:xfrm>
          <a:prstGeom prst="rect">
            <a:avLst/>
          </a:prstGeom>
          <a:noFill/>
          <a:ln>
            <a:noFill/>
          </a:ln>
        </p:spPr>
      </p:pic>
      <p:pic>
        <p:nvPicPr>
          <p:cNvPr id="858" name="Google Shape;858;g3a31ee56539_0_749"/>
          <p:cNvPicPr preferRelativeResize="0"/>
          <p:nvPr/>
        </p:nvPicPr>
        <p:blipFill rotWithShape="1">
          <a:blip r:embed="rId6">
            <a:alphaModFix/>
          </a:blip>
          <a:srcRect b="66832" l="12964" r="55408" t="1540"/>
          <a:stretch/>
        </p:blipFill>
        <p:spPr>
          <a:xfrm rot="-5400000">
            <a:off x="2706600" y="130675"/>
            <a:ext cx="893725" cy="893725"/>
          </a:xfrm>
          <a:prstGeom prst="rect">
            <a:avLst/>
          </a:prstGeom>
          <a:noFill/>
          <a:ln>
            <a:noFill/>
          </a:ln>
        </p:spPr>
      </p:pic>
      <p:pic>
        <p:nvPicPr>
          <p:cNvPr id="859" name="Google Shape;859;g3a31ee56539_0_749"/>
          <p:cNvPicPr preferRelativeResize="0"/>
          <p:nvPr/>
        </p:nvPicPr>
        <p:blipFill rotWithShape="1">
          <a:blip r:embed="rId6">
            <a:alphaModFix/>
          </a:blip>
          <a:srcRect b="66832" l="12964" r="55408" t="1540"/>
          <a:stretch/>
        </p:blipFill>
        <p:spPr>
          <a:xfrm>
            <a:off x="102275" y="4164475"/>
            <a:ext cx="893725" cy="893725"/>
          </a:xfrm>
          <a:prstGeom prst="rect">
            <a:avLst/>
          </a:prstGeom>
          <a:noFill/>
          <a:ln>
            <a:noFill/>
          </a:ln>
        </p:spPr>
      </p:pic>
      <p:pic>
        <p:nvPicPr>
          <p:cNvPr id="860" name="Google Shape;860;g3a31ee56539_0_749"/>
          <p:cNvPicPr preferRelativeResize="0"/>
          <p:nvPr/>
        </p:nvPicPr>
        <p:blipFill rotWithShape="1">
          <a:blip r:embed="rId6">
            <a:alphaModFix/>
          </a:blip>
          <a:srcRect b="66832" l="12964" r="55408" t="1540"/>
          <a:stretch/>
        </p:blipFill>
        <p:spPr>
          <a:xfrm rot="-3722039">
            <a:off x="7551550" y="1505837"/>
            <a:ext cx="893725" cy="893725"/>
          </a:xfrm>
          <a:prstGeom prst="rect">
            <a:avLst/>
          </a:prstGeom>
          <a:noFill/>
          <a:ln>
            <a:noFill/>
          </a:ln>
        </p:spPr>
      </p:pic>
      <p:pic>
        <p:nvPicPr>
          <p:cNvPr id="861" name="Google Shape;861;g3a31ee56539_0_749"/>
          <p:cNvPicPr preferRelativeResize="0"/>
          <p:nvPr/>
        </p:nvPicPr>
        <p:blipFill rotWithShape="1">
          <a:blip r:embed="rId6">
            <a:alphaModFix/>
          </a:blip>
          <a:srcRect b="66832" l="12964" r="55408" t="1540"/>
          <a:stretch/>
        </p:blipFill>
        <p:spPr>
          <a:xfrm>
            <a:off x="4782637" y="130675"/>
            <a:ext cx="893725" cy="893725"/>
          </a:xfrm>
          <a:prstGeom prst="rect">
            <a:avLst/>
          </a:prstGeom>
          <a:noFill/>
          <a:ln>
            <a:noFill/>
          </a:ln>
        </p:spPr>
      </p:pic>
      <p:pic>
        <p:nvPicPr>
          <p:cNvPr id="862" name="Google Shape;862;g3a31ee56539_0_749"/>
          <p:cNvPicPr preferRelativeResize="0"/>
          <p:nvPr/>
        </p:nvPicPr>
        <p:blipFill rotWithShape="1">
          <a:blip r:embed="rId6">
            <a:alphaModFix/>
          </a:blip>
          <a:srcRect b="66832" l="12964" r="55408" t="1540"/>
          <a:stretch/>
        </p:blipFill>
        <p:spPr>
          <a:xfrm>
            <a:off x="8250275" y="3067200"/>
            <a:ext cx="893726" cy="893725"/>
          </a:xfrm>
          <a:prstGeom prst="rect">
            <a:avLst/>
          </a:prstGeom>
          <a:noFill/>
          <a:ln>
            <a:noFill/>
          </a:ln>
        </p:spPr>
      </p:pic>
      <p:pic>
        <p:nvPicPr>
          <p:cNvPr id="863" name="Google Shape;863;g3a31ee56539_0_749"/>
          <p:cNvPicPr preferRelativeResize="0"/>
          <p:nvPr/>
        </p:nvPicPr>
        <p:blipFill>
          <a:blip r:embed="rId7">
            <a:alphaModFix/>
          </a:blip>
          <a:stretch>
            <a:fillRect/>
          </a:stretch>
        </p:blipFill>
        <p:spPr>
          <a:xfrm>
            <a:off x="651175" y="2087600"/>
            <a:ext cx="893725" cy="893725"/>
          </a:xfrm>
          <a:prstGeom prst="rect">
            <a:avLst/>
          </a:prstGeom>
          <a:noFill/>
          <a:ln>
            <a:noFill/>
          </a:ln>
        </p:spPr>
      </p:pic>
      <p:pic>
        <p:nvPicPr>
          <p:cNvPr id="864" name="Google Shape;864;g3a31ee56539_0_749"/>
          <p:cNvPicPr preferRelativeResize="0"/>
          <p:nvPr/>
        </p:nvPicPr>
        <p:blipFill>
          <a:blip r:embed="rId8">
            <a:alphaModFix/>
          </a:blip>
          <a:stretch>
            <a:fillRect/>
          </a:stretch>
        </p:blipFill>
        <p:spPr>
          <a:xfrm>
            <a:off x="5959675" y="-33460"/>
            <a:ext cx="1249965" cy="893725"/>
          </a:xfrm>
          <a:prstGeom prst="rect">
            <a:avLst/>
          </a:prstGeom>
          <a:noFill/>
          <a:ln>
            <a:noFill/>
          </a:ln>
        </p:spPr>
      </p:pic>
      <p:pic>
        <p:nvPicPr>
          <p:cNvPr id="865" name="Google Shape;865;g3a31ee56539_0_749"/>
          <p:cNvPicPr preferRelativeResize="0"/>
          <p:nvPr/>
        </p:nvPicPr>
        <p:blipFill>
          <a:blip r:embed="rId8">
            <a:alphaModFix/>
          </a:blip>
          <a:stretch>
            <a:fillRect/>
          </a:stretch>
        </p:blipFill>
        <p:spPr>
          <a:xfrm>
            <a:off x="3543788" y="64290"/>
            <a:ext cx="1249965" cy="893725"/>
          </a:xfrm>
          <a:prstGeom prst="rect">
            <a:avLst/>
          </a:prstGeom>
          <a:noFill/>
          <a:ln>
            <a:noFill/>
          </a:ln>
        </p:spPr>
      </p:pic>
      <p:pic>
        <p:nvPicPr>
          <p:cNvPr id="866" name="Google Shape;866;g3a31ee56539_0_749"/>
          <p:cNvPicPr preferRelativeResize="0"/>
          <p:nvPr/>
        </p:nvPicPr>
        <p:blipFill>
          <a:blip r:embed="rId8">
            <a:alphaModFix/>
          </a:blip>
          <a:stretch>
            <a:fillRect/>
          </a:stretch>
        </p:blipFill>
        <p:spPr>
          <a:xfrm>
            <a:off x="7848400" y="3965115"/>
            <a:ext cx="1249965" cy="893725"/>
          </a:xfrm>
          <a:prstGeom prst="rect">
            <a:avLst/>
          </a:prstGeom>
          <a:noFill/>
          <a:ln>
            <a:noFill/>
          </a:ln>
        </p:spPr>
      </p:pic>
      <p:pic>
        <p:nvPicPr>
          <p:cNvPr id="867" name="Google Shape;867;g3a31ee56539_0_749"/>
          <p:cNvPicPr preferRelativeResize="0"/>
          <p:nvPr/>
        </p:nvPicPr>
        <p:blipFill>
          <a:blip r:embed="rId8">
            <a:alphaModFix/>
          </a:blip>
          <a:stretch>
            <a:fillRect/>
          </a:stretch>
        </p:blipFill>
        <p:spPr>
          <a:xfrm rot="5400000">
            <a:off x="-314950" y="2963190"/>
            <a:ext cx="1249965" cy="893725"/>
          </a:xfrm>
          <a:prstGeom prst="rect">
            <a:avLst/>
          </a:prstGeom>
          <a:noFill/>
          <a:ln>
            <a:noFill/>
          </a:ln>
        </p:spPr>
      </p:pic>
      <p:pic>
        <p:nvPicPr>
          <p:cNvPr id="868" name="Google Shape;868;g3a31ee56539_0_749"/>
          <p:cNvPicPr preferRelativeResize="0"/>
          <p:nvPr/>
        </p:nvPicPr>
        <p:blipFill>
          <a:blip r:embed="rId8">
            <a:alphaModFix/>
          </a:blip>
          <a:stretch>
            <a:fillRect/>
          </a:stretch>
        </p:blipFill>
        <p:spPr>
          <a:xfrm>
            <a:off x="1127900" y="4164465"/>
            <a:ext cx="1249965" cy="893725"/>
          </a:xfrm>
          <a:prstGeom prst="rect">
            <a:avLst/>
          </a:prstGeom>
          <a:noFill/>
          <a:ln>
            <a:noFill/>
          </a:ln>
        </p:spPr>
      </p:pic>
      <p:pic>
        <p:nvPicPr>
          <p:cNvPr id="869" name="Google Shape;869;g3a31ee56539_0_749"/>
          <p:cNvPicPr preferRelativeResize="0"/>
          <p:nvPr/>
        </p:nvPicPr>
        <p:blipFill>
          <a:blip r:embed="rId8">
            <a:alphaModFix/>
          </a:blip>
          <a:stretch>
            <a:fillRect/>
          </a:stretch>
        </p:blipFill>
        <p:spPr>
          <a:xfrm>
            <a:off x="1127900" y="118940"/>
            <a:ext cx="1249965" cy="893725"/>
          </a:xfrm>
          <a:prstGeom prst="rect">
            <a:avLst/>
          </a:prstGeom>
          <a:noFill/>
          <a:ln>
            <a:noFill/>
          </a:ln>
        </p:spPr>
      </p:pic>
      <p:pic>
        <p:nvPicPr>
          <p:cNvPr id="870" name="Google Shape;870;g3a31ee56539_0_749"/>
          <p:cNvPicPr preferRelativeResize="0"/>
          <p:nvPr/>
        </p:nvPicPr>
        <p:blipFill>
          <a:blip r:embed="rId8">
            <a:alphaModFix/>
          </a:blip>
          <a:stretch>
            <a:fillRect/>
          </a:stretch>
        </p:blipFill>
        <p:spPr>
          <a:xfrm rot="-5400000">
            <a:off x="8209013" y="1769228"/>
            <a:ext cx="1249965" cy="893725"/>
          </a:xfrm>
          <a:prstGeom prst="rect">
            <a:avLst/>
          </a:prstGeom>
          <a:noFill/>
          <a:ln>
            <a:noFill/>
          </a:ln>
        </p:spPr>
      </p:pic>
      <p:pic>
        <p:nvPicPr>
          <p:cNvPr id="871" name="Google Shape;871;g3a31ee56539_0_749"/>
          <p:cNvPicPr preferRelativeResize="0"/>
          <p:nvPr/>
        </p:nvPicPr>
        <p:blipFill>
          <a:blip r:embed="rId8">
            <a:alphaModFix/>
          </a:blip>
          <a:stretch>
            <a:fillRect/>
          </a:stretch>
        </p:blipFill>
        <p:spPr>
          <a:xfrm>
            <a:off x="209300" y="1103265"/>
            <a:ext cx="1249965" cy="893725"/>
          </a:xfrm>
          <a:prstGeom prst="rect">
            <a:avLst/>
          </a:prstGeom>
          <a:noFill/>
          <a:ln>
            <a:noFill/>
          </a:ln>
        </p:spPr>
      </p:pic>
      <p:pic>
        <p:nvPicPr>
          <p:cNvPr id="872" name="Google Shape;872;g3a31ee56539_0_749"/>
          <p:cNvPicPr preferRelativeResize="0"/>
          <p:nvPr/>
        </p:nvPicPr>
        <p:blipFill>
          <a:blip r:embed="rId8">
            <a:alphaModFix/>
          </a:blip>
          <a:stretch>
            <a:fillRect/>
          </a:stretch>
        </p:blipFill>
        <p:spPr>
          <a:xfrm>
            <a:off x="3656063" y="4119065"/>
            <a:ext cx="1249965" cy="893725"/>
          </a:xfrm>
          <a:prstGeom prst="rect">
            <a:avLst/>
          </a:prstGeom>
          <a:noFill/>
          <a:ln>
            <a:noFill/>
          </a:ln>
        </p:spPr>
      </p:pic>
      <p:pic>
        <p:nvPicPr>
          <p:cNvPr id="873" name="Google Shape;873;g3a31ee56539_0_749"/>
          <p:cNvPicPr preferRelativeResize="0"/>
          <p:nvPr/>
        </p:nvPicPr>
        <p:blipFill rotWithShape="1">
          <a:blip r:embed="rId9">
            <a:alphaModFix/>
          </a:blip>
          <a:srcRect b="49379" l="17632" r="28836" t="30436"/>
          <a:stretch/>
        </p:blipFill>
        <p:spPr>
          <a:xfrm>
            <a:off x="756900" y="3493975"/>
            <a:ext cx="843401" cy="449499"/>
          </a:xfrm>
          <a:prstGeom prst="rect">
            <a:avLst/>
          </a:prstGeom>
          <a:noFill/>
          <a:ln>
            <a:noFill/>
          </a:ln>
        </p:spPr>
      </p:pic>
      <p:pic>
        <p:nvPicPr>
          <p:cNvPr id="874" name="Google Shape;874;g3a31ee56539_0_749"/>
          <p:cNvPicPr preferRelativeResize="0"/>
          <p:nvPr/>
        </p:nvPicPr>
        <p:blipFill rotWithShape="1">
          <a:blip r:embed="rId9">
            <a:alphaModFix/>
          </a:blip>
          <a:srcRect b="49379" l="17632" r="28836" t="30436"/>
          <a:stretch/>
        </p:blipFill>
        <p:spPr>
          <a:xfrm>
            <a:off x="2731763" y="4263775"/>
            <a:ext cx="843401" cy="449499"/>
          </a:xfrm>
          <a:prstGeom prst="rect">
            <a:avLst/>
          </a:prstGeom>
          <a:noFill/>
          <a:ln>
            <a:noFill/>
          </a:ln>
        </p:spPr>
      </p:pic>
      <p:pic>
        <p:nvPicPr>
          <p:cNvPr id="875" name="Google Shape;875;g3a31ee56539_0_749"/>
          <p:cNvPicPr preferRelativeResize="0"/>
          <p:nvPr/>
        </p:nvPicPr>
        <p:blipFill rotWithShape="1">
          <a:blip r:embed="rId9">
            <a:alphaModFix/>
          </a:blip>
          <a:srcRect b="49379" l="17632" r="28836" t="30436"/>
          <a:stretch/>
        </p:blipFill>
        <p:spPr>
          <a:xfrm>
            <a:off x="7676550" y="132100"/>
            <a:ext cx="843401" cy="449499"/>
          </a:xfrm>
          <a:prstGeom prst="rect">
            <a:avLst/>
          </a:prstGeom>
          <a:noFill/>
          <a:ln>
            <a:noFill/>
          </a:ln>
        </p:spPr>
      </p:pic>
      <p:pic>
        <p:nvPicPr>
          <p:cNvPr id="876" name="Google Shape;876;g3a31ee56539_0_749"/>
          <p:cNvPicPr preferRelativeResize="0"/>
          <p:nvPr/>
        </p:nvPicPr>
        <p:blipFill rotWithShape="1">
          <a:blip r:embed="rId9">
            <a:alphaModFix/>
          </a:blip>
          <a:srcRect b="49379" l="17632" r="28836" t="30436"/>
          <a:stretch/>
        </p:blipFill>
        <p:spPr>
          <a:xfrm>
            <a:off x="7394175" y="3493975"/>
            <a:ext cx="843401" cy="449499"/>
          </a:xfrm>
          <a:prstGeom prst="rect">
            <a:avLst/>
          </a:prstGeom>
          <a:noFill/>
          <a:ln>
            <a:noFill/>
          </a:ln>
        </p:spPr>
      </p:pic>
      <p:pic>
        <p:nvPicPr>
          <p:cNvPr id="877" name="Google Shape;877;g3a31ee56539_0_749"/>
          <p:cNvPicPr preferRelativeResize="0"/>
          <p:nvPr/>
        </p:nvPicPr>
        <p:blipFill rotWithShape="1">
          <a:blip r:embed="rId9">
            <a:alphaModFix/>
          </a:blip>
          <a:srcRect b="49379" l="17632" r="28836" t="30436"/>
          <a:stretch/>
        </p:blipFill>
        <p:spPr>
          <a:xfrm>
            <a:off x="5100213" y="4341187"/>
            <a:ext cx="843401" cy="449499"/>
          </a:xfrm>
          <a:prstGeom prst="rect">
            <a:avLst/>
          </a:prstGeom>
          <a:noFill/>
          <a:ln>
            <a:noFill/>
          </a:ln>
        </p:spPr>
      </p:pic>
      <p:pic>
        <p:nvPicPr>
          <p:cNvPr id="878" name="Google Shape;878;g3a31ee56539_0_749"/>
          <p:cNvPicPr preferRelativeResize="0"/>
          <p:nvPr/>
        </p:nvPicPr>
        <p:blipFill rotWithShape="1">
          <a:blip r:embed="rId10">
            <a:alphaModFix/>
          </a:blip>
          <a:srcRect b="40066" l="27938" r="35796" t="40736"/>
          <a:stretch/>
        </p:blipFill>
        <p:spPr>
          <a:xfrm>
            <a:off x="7178875" y="4441850"/>
            <a:ext cx="843401" cy="701649"/>
          </a:xfrm>
          <a:prstGeom prst="rect">
            <a:avLst/>
          </a:prstGeom>
          <a:noFill/>
          <a:ln>
            <a:noFill/>
          </a:ln>
        </p:spPr>
      </p:pic>
      <p:pic>
        <p:nvPicPr>
          <p:cNvPr id="879" name="Google Shape;879;g3a31ee56539_0_749"/>
          <p:cNvPicPr preferRelativeResize="0"/>
          <p:nvPr/>
        </p:nvPicPr>
        <p:blipFill rotWithShape="1">
          <a:blip r:embed="rId10">
            <a:alphaModFix/>
          </a:blip>
          <a:srcRect b="40066" l="27938" r="35796" t="40736"/>
          <a:stretch/>
        </p:blipFill>
        <p:spPr>
          <a:xfrm rot="10800000">
            <a:off x="1919950" y="-25"/>
            <a:ext cx="843401" cy="701649"/>
          </a:xfrm>
          <a:prstGeom prst="rect">
            <a:avLst/>
          </a:prstGeom>
          <a:noFill/>
          <a:ln>
            <a:noFill/>
          </a:ln>
        </p:spPr>
      </p:pic>
      <p:pic>
        <p:nvPicPr>
          <p:cNvPr id="880" name="Google Shape;880;g3a31ee56539_0_749"/>
          <p:cNvPicPr preferRelativeResize="0"/>
          <p:nvPr/>
        </p:nvPicPr>
        <p:blipFill rotWithShape="1">
          <a:blip r:embed="rId10">
            <a:alphaModFix/>
          </a:blip>
          <a:srcRect b="40066" l="27938" r="35796" t="40736"/>
          <a:stretch/>
        </p:blipFill>
        <p:spPr>
          <a:xfrm>
            <a:off x="2195550" y="4441850"/>
            <a:ext cx="843401" cy="701649"/>
          </a:xfrm>
          <a:prstGeom prst="rect">
            <a:avLst/>
          </a:prstGeom>
          <a:noFill/>
          <a:ln>
            <a:noFill/>
          </a:ln>
        </p:spPr>
      </p:pic>
      <p:pic>
        <p:nvPicPr>
          <p:cNvPr id="881" name="Google Shape;881;g3a31ee56539_0_749"/>
          <p:cNvPicPr preferRelativeResize="0"/>
          <p:nvPr/>
        </p:nvPicPr>
        <p:blipFill>
          <a:blip r:embed="rId11">
            <a:alphaModFix/>
          </a:blip>
          <a:stretch>
            <a:fillRect/>
          </a:stretch>
        </p:blipFill>
        <p:spPr>
          <a:xfrm>
            <a:off x="6137788" y="4119063"/>
            <a:ext cx="893749" cy="893750"/>
          </a:xfrm>
          <a:prstGeom prst="rect">
            <a:avLst/>
          </a:prstGeom>
          <a:noFill/>
          <a:ln>
            <a:noFill/>
          </a:ln>
        </p:spPr>
      </p:pic>
      <p:pic>
        <p:nvPicPr>
          <p:cNvPr id="882" name="Google Shape;882;g3a31ee56539_0_749"/>
          <p:cNvPicPr preferRelativeResize="0"/>
          <p:nvPr/>
        </p:nvPicPr>
        <p:blipFill>
          <a:blip r:embed="rId11">
            <a:alphaModFix/>
          </a:blip>
          <a:stretch>
            <a:fillRect/>
          </a:stretch>
        </p:blipFill>
        <p:spPr>
          <a:xfrm rot="5400000">
            <a:off x="7470700" y="2578575"/>
            <a:ext cx="893749" cy="8937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887" name="Shape 887"/>
        <p:cNvGrpSpPr/>
        <p:nvPr/>
      </p:nvGrpSpPr>
      <p:grpSpPr>
        <a:xfrm>
          <a:off x="0" y="0"/>
          <a:ext cx="0" cy="0"/>
          <a:chOff x="0" y="0"/>
          <a:chExt cx="0" cy="0"/>
        </a:xfrm>
      </p:grpSpPr>
      <p:sp>
        <p:nvSpPr>
          <p:cNvPr id="888" name="Google Shape;888;g386541bf208_0_440"/>
          <p:cNvSpPr/>
          <p:nvPr/>
        </p:nvSpPr>
        <p:spPr>
          <a:xfrm>
            <a:off x="4572000" y="0"/>
            <a:ext cx="4572000" cy="5143500"/>
          </a:xfrm>
          <a:prstGeom prst="rect">
            <a:avLst/>
          </a:prstGeom>
          <a:solidFill>
            <a:srgbClr val="1C1C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89" name="Google Shape;889;g386541bf208_0_440"/>
          <p:cNvPicPr preferRelativeResize="0"/>
          <p:nvPr/>
        </p:nvPicPr>
        <p:blipFill rotWithShape="1">
          <a:blip r:embed="rId3">
            <a:alphaModFix/>
          </a:blip>
          <a:srcRect b="0" l="0" r="0" t="0"/>
          <a:stretch/>
        </p:blipFill>
        <p:spPr>
          <a:xfrm>
            <a:off x="5924550" y="1639488"/>
            <a:ext cx="1866900" cy="1869281"/>
          </a:xfrm>
          <a:prstGeom prst="rect">
            <a:avLst/>
          </a:prstGeom>
          <a:noFill/>
          <a:ln>
            <a:noFill/>
          </a:ln>
        </p:spPr>
      </p:pic>
      <p:cxnSp>
        <p:nvCxnSpPr>
          <p:cNvPr id="890" name="Google Shape;890;g386541bf208_0_440"/>
          <p:cNvCxnSpPr/>
          <p:nvPr/>
        </p:nvCxnSpPr>
        <p:spPr>
          <a:xfrm rot="5400000">
            <a:off x="2000250" y="2571750"/>
            <a:ext cx="5143500" cy="0"/>
          </a:xfrm>
          <a:prstGeom prst="straightConnector1">
            <a:avLst/>
          </a:prstGeom>
          <a:noFill/>
          <a:ln cap="flat" cmpd="sng" w="12700">
            <a:solidFill>
              <a:srgbClr val="FFFFFF">
                <a:alpha val="20000"/>
              </a:srgbClr>
            </a:solidFill>
            <a:prstDash val="solid"/>
            <a:round/>
            <a:headEnd len="sm" w="sm" type="none"/>
            <a:tailEnd len="sm" w="sm" type="none"/>
          </a:ln>
        </p:spPr>
      </p:cxnSp>
      <p:sp>
        <p:nvSpPr>
          <p:cNvPr id="891" name="Google Shape;891;g386541bf208_0_440"/>
          <p:cNvSpPr/>
          <p:nvPr/>
        </p:nvSpPr>
        <p:spPr>
          <a:xfrm>
            <a:off x="476250" y="1795463"/>
            <a:ext cx="3619500" cy="15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2" name="Google Shape;892;g386541bf208_0_440"/>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893" name="Google Shape;893;g386541bf208_0_440"/>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94" name="Google Shape;894;g386541bf208_0_440"/>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895" name="Google Shape;895;g386541bf208_0_440"/>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896" name="Google Shape;896;g386541bf208_0_440"/>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897" name="Google Shape;897;g386541bf208_0_440"/>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898" name="Google Shape;898;g386541bf208_0_440"/>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899" name="Google Shape;899;g386541bf208_0_440"/>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900" name="Google Shape;900;g386541bf208_0_440"/>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901" name="Google Shape;901;g386541bf208_0_440"/>
          <p:cNvPicPr preferRelativeResize="0"/>
          <p:nvPr/>
        </p:nvPicPr>
        <p:blipFill rotWithShape="1">
          <a:blip r:embed="rId7">
            <a:alphaModFix/>
          </a:blip>
          <a:srcRect b="0" l="0" r="0" t="0"/>
          <a:stretch/>
        </p:blipFill>
        <p:spPr>
          <a:xfrm>
            <a:off x="8833126" y="457535"/>
            <a:ext cx="120476" cy="107273"/>
          </a:xfrm>
          <a:prstGeom prst="rect">
            <a:avLst/>
          </a:prstGeom>
          <a:noFill/>
          <a:ln>
            <a:noFill/>
          </a:ln>
        </p:spPr>
      </p:pic>
      <p:sp>
        <p:nvSpPr>
          <p:cNvPr id="902" name="Google Shape;902;g386541bf208_0_440"/>
          <p:cNvSpPr/>
          <p:nvPr/>
        </p:nvSpPr>
        <p:spPr>
          <a:xfrm>
            <a:off x="476250" y="1795463"/>
            <a:ext cx="7653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08CED"/>
              </a:buClr>
              <a:buSzPts val="3750"/>
              <a:buFont typeface="IBM Plex Sans"/>
              <a:buNone/>
            </a:pPr>
            <a:r>
              <a:rPr b="0" i="0" lang="en-US" sz="3750" u="none" cap="none" strike="noStrike">
                <a:solidFill>
                  <a:srgbClr val="808CED"/>
                </a:solidFill>
                <a:latin typeface="IBM Plex Sans"/>
                <a:ea typeface="IBM Plex Sans"/>
                <a:cs typeface="IBM Plex Sans"/>
                <a:sym typeface="IBM Plex Sans"/>
              </a:rPr>
              <a:t>“</a:t>
            </a:r>
            <a:endParaRPr b="0" i="0" sz="3750" u="none" cap="none" strike="noStrike">
              <a:solidFill>
                <a:schemeClr val="dk1"/>
              </a:solidFill>
              <a:latin typeface="Calibri"/>
              <a:ea typeface="Calibri"/>
              <a:cs typeface="Calibri"/>
              <a:sym typeface="Calibri"/>
            </a:endParaRPr>
          </a:p>
        </p:txBody>
      </p:sp>
      <p:sp>
        <p:nvSpPr>
          <p:cNvPr id="903" name="Google Shape;903;g386541bf208_0_440"/>
          <p:cNvSpPr/>
          <p:nvPr/>
        </p:nvSpPr>
        <p:spPr>
          <a:xfrm>
            <a:off x="476250" y="1938337"/>
            <a:ext cx="4076700" cy="1104900"/>
          </a:xfrm>
          <a:prstGeom prst="rect">
            <a:avLst/>
          </a:prstGeom>
          <a:noFill/>
          <a:ln>
            <a:noFill/>
          </a:ln>
        </p:spPr>
        <p:txBody>
          <a:bodyPr anchorCtr="0" anchor="ctr" bIns="45700" lIns="91425" spcFirstLastPara="1" rIns="91425" wrap="square" tIns="45700">
            <a:noAutofit/>
          </a:bodyPr>
          <a:lstStyle/>
          <a:p>
            <a:pPr indent="0" lvl="0" marL="0" marR="0" rtl="0" algn="l">
              <a:lnSpc>
                <a:spcPct val="160000"/>
              </a:lnSpc>
              <a:spcBef>
                <a:spcPts val="0"/>
              </a:spcBef>
              <a:spcAft>
                <a:spcPts val="0"/>
              </a:spcAft>
              <a:buClr>
                <a:srgbClr val="808CED"/>
              </a:buClr>
              <a:buSzPts val="1350"/>
              <a:buFont typeface="Overpass Mono"/>
              <a:buNone/>
            </a:pPr>
            <a:r>
              <a:rPr lang="en-US" sz="1350">
                <a:solidFill>
                  <a:srgbClr val="808CED"/>
                </a:solidFill>
                <a:latin typeface="Overpass Mono"/>
                <a:ea typeface="Overpass Mono"/>
                <a:cs typeface="Overpass Mono"/>
                <a:sym typeface="Overpass Mono"/>
              </a:rPr>
              <a:t>Currently the syntax is very limited: the base location can only be a literal expression and applies to the whole inheritance tree.</a:t>
            </a:r>
            <a:endParaRPr b="0" sz="1350" u="none" cap="none" strike="noStrike">
              <a:solidFill>
                <a:schemeClr val="dk1"/>
              </a:solidFill>
              <a:latin typeface="Calibri"/>
              <a:ea typeface="Calibri"/>
              <a:cs typeface="Calibri"/>
              <a:sym typeface="Calibri"/>
            </a:endParaRPr>
          </a:p>
        </p:txBody>
      </p:sp>
      <p:sp>
        <p:nvSpPr>
          <p:cNvPr id="904" name="Google Shape;904;g386541bf208_0_440"/>
          <p:cNvSpPr/>
          <p:nvPr/>
        </p:nvSpPr>
        <p:spPr>
          <a:xfrm>
            <a:off x="6773261" y="2781213"/>
            <a:ext cx="169500" cy="58800"/>
          </a:xfrm>
          <a:prstGeom prst="rect">
            <a:avLst/>
          </a:prstGeom>
          <a:solidFill>
            <a:srgbClr val="2B247C"/>
          </a:solidFill>
          <a:ln cap="flat" cmpd="sng" w="5300">
            <a:solidFill>
              <a:srgbClr val="2B247C"/>
            </a:solidFill>
            <a:prstDash val="solid"/>
            <a:round/>
            <a:headEnd len="sm" w="sm" type="none"/>
            <a:tailEnd len="sm" w="sm" type="none"/>
          </a:ln>
        </p:spPr>
        <p:txBody>
          <a:bodyPr anchorCtr="0" anchor="ctr" bIns="50950" lIns="50950" spcFirstLastPara="1" rIns="50950" wrap="square" tIns="50950">
            <a:noAutofit/>
          </a:bodyPr>
          <a:lstStyle/>
          <a:p>
            <a:pPr indent="0" lvl="0" marL="0" rtl="0" algn="ctr">
              <a:spcBef>
                <a:spcPts val="0"/>
              </a:spcBef>
              <a:spcAft>
                <a:spcPts val="0"/>
              </a:spcAft>
              <a:buNone/>
            </a:pPr>
            <a:r>
              <a:t/>
            </a:r>
            <a:endParaRPr sz="780">
              <a:solidFill>
                <a:schemeClr val="lt1"/>
              </a:solidFill>
            </a:endParaRPr>
          </a:p>
        </p:txBody>
      </p:sp>
      <p:sp>
        <p:nvSpPr>
          <p:cNvPr id="905" name="Google Shape;905;g386541bf208_0_440"/>
          <p:cNvSpPr/>
          <p:nvPr/>
        </p:nvSpPr>
        <p:spPr>
          <a:xfrm>
            <a:off x="6706021" y="2839946"/>
            <a:ext cx="67500" cy="58800"/>
          </a:xfrm>
          <a:prstGeom prst="rect">
            <a:avLst/>
          </a:prstGeom>
          <a:solidFill>
            <a:srgbClr val="2B247C"/>
          </a:solidFill>
          <a:ln cap="flat" cmpd="sng" w="5300">
            <a:solidFill>
              <a:srgbClr val="2B247C"/>
            </a:solidFill>
            <a:prstDash val="solid"/>
            <a:round/>
            <a:headEnd len="sm" w="sm" type="none"/>
            <a:tailEnd len="sm" w="sm" type="none"/>
          </a:ln>
        </p:spPr>
        <p:txBody>
          <a:bodyPr anchorCtr="0" anchor="ctr" bIns="50950" lIns="50950" spcFirstLastPara="1" rIns="50950" wrap="square" tIns="50950">
            <a:noAutofit/>
          </a:bodyPr>
          <a:lstStyle/>
          <a:p>
            <a:pPr indent="0" lvl="0" marL="0" rtl="0" algn="ctr">
              <a:spcBef>
                <a:spcPts val="0"/>
              </a:spcBef>
              <a:spcAft>
                <a:spcPts val="0"/>
              </a:spcAft>
              <a:buNone/>
            </a:pPr>
            <a:r>
              <a:t/>
            </a:r>
            <a:endParaRPr sz="780">
              <a:solidFill>
                <a:schemeClr val="lt1"/>
              </a:solidFill>
            </a:endParaRPr>
          </a:p>
        </p:txBody>
      </p:sp>
      <p:sp>
        <p:nvSpPr>
          <p:cNvPr id="906" name="Google Shape;906;g386541bf208_0_440"/>
          <p:cNvSpPr/>
          <p:nvPr/>
        </p:nvSpPr>
        <p:spPr>
          <a:xfrm>
            <a:off x="6942563" y="2839946"/>
            <a:ext cx="67500" cy="58800"/>
          </a:xfrm>
          <a:prstGeom prst="rect">
            <a:avLst/>
          </a:prstGeom>
          <a:solidFill>
            <a:srgbClr val="2B247C"/>
          </a:solidFill>
          <a:ln cap="flat" cmpd="sng" w="5300">
            <a:solidFill>
              <a:srgbClr val="2B247C"/>
            </a:solidFill>
            <a:prstDash val="solid"/>
            <a:round/>
            <a:headEnd len="sm" w="sm" type="none"/>
            <a:tailEnd len="sm" w="sm" type="none"/>
          </a:ln>
        </p:spPr>
        <p:txBody>
          <a:bodyPr anchorCtr="0" anchor="ctr" bIns="50950" lIns="50950" spcFirstLastPara="1" rIns="50950" wrap="square" tIns="50950">
            <a:noAutofit/>
          </a:bodyPr>
          <a:lstStyle/>
          <a:p>
            <a:pPr indent="0" lvl="0" marL="0" rtl="0" algn="ctr">
              <a:spcBef>
                <a:spcPts val="0"/>
              </a:spcBef>
              <a:spcAft>
                <a:spcPts val="0"/>
              </a:spcAft>
              <a:buNone/>
            </a:pPr>
            <a:r>
              <a:t/>
            </a:r>
            <a:endParaRPr sz="780">
              <a:solidFill>
                <a:schemeClr val="lt1"/>
              </a:solidFill>
            </a:endParaRPr>
          </a:p>
        </p:txBody>
      </p:sp>
      <p:sp>
        <p:nvSpPr>
          <p:cNvPr id="907" name="Google Shape;907;g386541bf208_0_440"/>
          <p:cNvSpPr/>
          <p:nvPr/>
        </p:nvSpPr>
        <p:spPr>
          <a:xfrm>
            <a:off x="476238" y="3228888"/>
            <a:ext cx="60864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a:t>
            </a:r>
            <a:r>
              <a:rPr lang="en-US" sz="1050">
                <a:solidFill>
                  <a:srgbClr val="808CED"/>
                </a:solidFill>
                <a:latin typeface="Overpass"/>
                <a:ea typeface="Overpass"/>
                <a:cs typeface="Overpass"/>
                <a:sym typeface="Overpass"/>
              </a:rPr>
              <a:t>SOLIDITY TEAM</a:t>
            </a:r>
            <a:endParaRPr b="0" i="0" sz="105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82" name="Shape 82"/>
        <p:cNvGrpSpPr/>
        <p:nvPr/>
      </p:nvGrpSpPr>
      <p:grpSpPr>
        <a:xfrm>
          <a:off x="0" y="0"/>
          <a:ext cx="0" cy="0"/>
          <a:chOff x="0" y="0"/>
          <a:chExt cx="0" cy="0"/>
        </a:xfrm>
      </p:grpSpPr>
      <p:pic>
        <p:nvPicPr>
          <p:cNvPr id="83" name="Google Shape;83;g3a31ee56539_0_2"/>
          <p:cNvPicPr preferRelativeResize="0"/>
          <p:nvPr/>
        </p:nvPicPr>
        <p:blipFill>
          <a:blip r:embed="rId3">
            <a:alphaModFix/>
          </a:blip>
          <a:stretch>
            <a:fillRect/>
          </a:stretch>
        </p:blipFill>
        <p:spPr>
          <a:xfrm>
            <a:off x="1236213" y="0"/>
            <a:ext cx="6671578" cy="5143501"/>
          </a:xfrm>
          <a:prstGeom prst="rect">
            <a:avLst/>
          </a:prstGeom>
          <a:noFill/>
          <a:ln>
            <a:noFill/>
          </a:ln>
        </p:spPr>
      </p:pic>
      <p:pic>
        <p:nvPicPr>
          <p:cNvPr descr="preencoded.png" id="84" name="Google Shape;84;g3a31ee56539_0_2"/>
          <p:cNvPicPr preferRelativeResize="0"/>
          <p:nvPr/>
        </p:nvPicPr>
        <p:blipFill rotWithShape="1">
          <a:blip r:embed="rId4">
            <a:alphaModFix/>
          </a:blip>
          <a:srcRect b="0" l="0" r="0" t="0"/>
          <a:stretch/>
        </p:blipFill>
        <p:spPr>
          <a:xfrm>
            <a:off x="229075" y="4286250"/>
            <a:ext cx="640556" cy="642938"/>
          </a:xfrm>
          <a:prstGeom prst="rect">
            <a:avLst/>
          </a:prstGeom>
          <a:noFill/>
          <a:ln>
            <a:noFill/>
          </a:ln>
        </p:spPr>
      </p:pic>
      <p:sp>
        <p:nvSpPr>
          <p:cNvPr id="85" name="Google Shape;85;g3a31ee56539_0_2"/>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86" name="Google Shape;86;g3a31ee56539_0_2"/>
          <p:cNvPicPr preferRelativeResize="0"/>
          <p:nvPr/>
        </p:nvPicPr>
        <p:blipFill rotWithShape="1">
          <a:blip r:embed="rId5">
            <a:alphaModFix/>
          </a:blip>
          <a:srcRect b="0" l="0" r="0" t="0"/>
          <a:stretch/>
        </p:blipFill>
        <p:spPr>
          <a:xfrm>
            <a:off x="8831842" y="209550"/>
            <a:ext cx="120476" cy="107273"/>
          </a:xfrm>
          <a:prstGeom prst="rect">
            <a:avLst/>
          </a:prstGeom>
          <a:noFill/>
          <a:ln>
            <a:noFill/>
          </a:ln>
        </p:spPr>
      </p:pic>
      <p:pic>
        <p:nvPicPr>
          <p:cNvPr descr="preencoded.png" id="87" name="Google Shape;87;g3a31ee56539_0_2"/>
          <p:cNvPicPr preferRelativeResize="0"/>
          <p:nvPr/>
        </p:nvPicPr>
        <p:blipFill rotWithShape="1">
          <a:blip r:embed="rId6">
            <a:alphaModFix/>
          </a:blip>
          <a:srcRect b="0" l="0" r="0" t="0"/>
          <a:stretch/>
        </p:blipFill>
        <p:spPr>
          <a:xfrm>
            <a:off x="8776721" y="209550"/>
            <a:ext cx="120476" cy="107273"/>
          </a:xfrm>
          <a:prstGeom prst="rect">
            <a:avLst/>
          </a:prstGeom>
          <a:noFill/>
          <a:ln>
            <a:noFill/>
          </a:ln>
        </p:spPr>
      </p:pic>
      <p:pic>
        <p:nvPicPr>
          <p:cNvPr descr="preencoded.png" id="88" name="Google Shape;88;g3a31ee56539_0_2"/>
          <p:cNvPicPr preferRelativeResize="0"/>
          <p:nvPr/>
        </p:nvPicPr>
        <p:blipFill rotWithShape="1">
          <a:blip r:embed="rId7">
            <a:alphaModFix/>
          </a:blip>
          <a:srcRect b="0" l="0" r="0" t="0"/>
          <a:stretch/>
        </p:blipFill>
        <p:spPr>
          <a:xfrm>
            <a:off x="8721124" y="307299"/>
            <a:ext cx="120476" cy="105515"/>
          </a:xfrm>
          <a:prstGeom prst="rect">
            <a:avLst/>
          </a:prstGeom>
          <a:noFill/>
          <a:ln>
            <a:noFill/>
          </a:ln>
        </p:spPr>
      </p:pic>
      <p:pic>
        <p:nvPicPr>
          <p:cNvPr descr="preencoded.png" id="89" name="Google Shape;89;g3a31ee56539_0_2"/>
          <p:cNvPicPr preferRelativeResize="0"/>
          <p:nvPr/>
        </p:nvPicPr>
        <p:blipFill rotWithShape="1">
          <a:blip r:embed="rId5">
            <a:alphaModFix/>
          </a:blip>
          <a:srcRect b="0" l="0" r="0" t="0"/>
          <a:stretch/>
        </p:blipFill>
        <p:spPr>
          <a:xfrm>
            <a:off x="8721123" y="209550"/>
            <a:ext cx="120476" cy="107273"/>
          </a:xfrm>
          <a:prstGeom prst="rect">
            <a:avLst/>
          </a:prstGeom>
          <a:noFill/>
          <a:ln>
            <a:noFill/>
          </a:ln>
        </p:spPr>
      </p:pic>
      <p:pic>
        <p:nvPicPr>
          <p:cNvPr descr="preencoded.png" id="90" name="Google Shape;90;g3a31ee56539_0_2"/>
          <p:cNvPicPr preferRelativeResize="0"/>
          <p:nvPr/>
        </p:nvPicPr>
        <p:blipFill rotWithShape="1">
          <a:blip r:embed="rId6">
            <a:alphaModFix/>
          </a:blip>
          <a:srcRect b="0" l="0" r="0" t="0"/>
          <a:stretch/>
        </p:blipFill>
        <p:spPr>
          <a:xfrm>
            <a:off x="8722408" y="457535"/>
            <a:ext cx="120476" cy="107273"/>
          </a:xfrm>
          <a:prstGeom prst="rect">
            <a:avLst/>
          </a:prstGeom>
          <a:noFill/>
          <a:ln>
            <a:noFill/>
          </a:ln>
        </p:spPr>
      </p:pic>
      <p:pic>
        <p:nvPicPr>
          <p:cNvPr descr="preencoded.png" id="91" name="Google Shape;91;g3a31ee56539_0_2"/>
          <p:cNvPicPr preferRelativeResize="0"/>
          <p:nvPr/>
        </p:nvPicPr>
        <p:blipFill rotWithShape="1">
          <a:blip r:embed="rId5">
            <a:alphaModFix/>
          </a:blip>
          <a:srcRect b="0" l="0" r="0" t="0"/>
          <a:stretch/>
        </p:blipFill>
        <p:spPr>
          <a:xfrm>
            <a:off x="8777529" y="457535"/>
            <a:ext cx="120476" cy="107273"/>
          </a:xfrm>
          <a:prstGeom prst="rect">
            <a:avLst/>
          </a:prstGeom>
          <a:noFill/>
          <a:ln>
            <a:noFill/>
          </a:ln>
        </p:spPr>
      </p:pic>
      <p:pic>
        <p:nvPicPr>
          <p:cNvPr descr="preencoded.png" id="92" name="Google Shape;92;g3a31ee56539_0_2"/>
          <p:cNvPicPr preferRelativeResize="0"/>
          <p:nvPr/>
        </p:nvPicPr>
        <p:blipFill rotWithShape="1">
          <a:blip r:embed="rId5">
            <a:alphaModFix/>
          </a:blip>
          <a:srcRect b="0" l="0" r="0" t="0"/>
          <a:stretch/>
        </p:blipFill>
        <p:spPr>
          <a:xfrm>
            <a:off x="8833126" y="359787"/>
            <a:ext cx="120476" cy="107273"/>
          </a:xfrm>
          <a:prstGeom prst="rect">
            <a:avLst/>
          </a:prstGeom>
          <a:noFill/>
          <a:ln>
            <a:noFill/>
          </a:ln>
        </p:spPr>
      </p:pic>
      <p:pic>
        <p:nvPicPr>
          <p:cNvPr descr="preencoded.png" id="93" name="Google Shape;93;g3a31ee56539_0_2"/>
          <p:cNvPicPr preferRelativeResize="0"/>
          <p:nvPr/>
        </p:nvPicPr>
        <p:blipFill rotWithShape="1">
          <a:blip r:embed="rId6">
            <a:alphaModFix/>
          </a:blip>
          <a:srcRect b="0" l="0" r="0" t="0"/>
          <a:stretch/>
        </p:blipFill>
        <p:spPr>
          <a:xfrm>
            <a:off x="8833126" y="457535"/>
            <a:ext cx="120476" cy="10727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912" name="Shape 912"/>
        <p:cNvGrpSpPr/>
        <p:nvPr/>
      </p:nvGrpSpPr>
      <p:grpSpPr>
        <a:xfrm>
          <a:off x="0" y="0"/>
          <a:ext cx="0" cy="0"/>
          <a:chOff x="0" y="0"/>
          <a:chExt cx="0" cy="0"/>
        </a:xfrm>
      </p:grpSpPr>
      <p:pic>
        <p:nvPicPr>
          <p:cNvPr descr="preencoded.png" id="913" name="Google Shape;913;g3a31ee56539_0_325"/>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914" name="Google Shape;914;g3a31ee56539_0_325"/>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15" name="Google Shape;915;g3a31ee56539_0_325"/>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916" name="Google Shape;916;g3a31ee56539_0_325"/>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917" name="Google Shape;917;g3a31ee56539_0_325"/>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918" name="Google Shape;918;g3a31ee56539_0_325"/>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919" name="Google Shape;919;g3a31ee56539_0_325"/>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920" name="Google Shape;920;g3a31ee56539_0_325"/>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921" name="Google Shape;921;g3a31ee56539_0_325"/>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922" name="Google Shape;922;g3a31ee56539_0_325"/>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923" name="Google Shape;923;g3a31ee56539_0_325"/>
          <p:cNvPicPr preferRelativeResize="0"/>
          <p:nvPr/>
        </p:nvPicPr>
        <p:blipFill>
          <a:blip r:embed="rId7">
            <a:alphaModFix/>
          </a:blip>
          <a:stretch>
            <a:fillRect/>
          </a:stretch>
        </p:blipFill>
        <p:spPr>
          <a:xfrm>
            <a:off x="1056131" y="-116037"/>
            <a:ext cx="7031736" cy="53755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928" name="Shape 928"/>
        <p:cNvGrpSpPr/>
        <p:nvPr/>
      </p:nvGrpSpPr>
      <p:grpSpPr>
        <a:xfrm>
          <a:off x="0" y="0"/>
          <a:ext cx="0" cy="0"/>
          <a:chOff x="0" y="0"/>
          <a:chExt cx="0" cy="0"/>
        </a:xfrm>
      </p:grpSpPr>
      <p:pic>
        <p:nvPicPr>
          <p:cNvPr descr="preencoded.png" id="929" name="Google Shape;929;g3a31ee56539_0_340"/>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930" name="Google Shape;930;g3a31ee56539_0_340"/>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31" name="Google Shape;931;g3a31ee56539_0_340"/>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932" name="Google Shape;932;g3a31ee56539_0_340"/>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933" name="Google Shape;933;g3a31ee56539_0_340"/>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934" name="Google Shape;934;g3a31ee56539_0_340"/>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935" name="Google Shape;935;g3a31ee56539_0_340"/>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936" name="Google Shape;936;g3a31ee56539_0_340"/>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937" name="Google Shape;937;g3a31ee56539_0_340"/>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938" name="Google Shape;938;g3a31ee56539_0_340"/>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939" name="Google Shape;939;g3a31ee56539_0_340"/>
          <p:cNvPicPr preferRelativeResize="0"/>
          <p:nvPr/>
        </p:nvPicPr>
        <p:blipFill>
          <a:blip r:embed="rId7">
            <a:alphaModFix/>
          </a:blip>
          <a:stretch>
            <a:fillRect/>
          </a:stretch>
        </p:blipFill>
        <p:spPr>
          <a:xfrm>
            <a:off x="1056131" y="-116037"/>
            <a:ext cx="7031736" cy="53755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944" name="Shape 944"/>
        <p:cNvGrpSpPr/>
        <p:nvPr/>
      </p:nvGrpSpPr>
      <p:grpSpPr>
        <a:xfrm>
          <a:off x="0" y="0"/>
          <a:ext cx="0" cy="0"/>
          <a:chOff x="0" y="0"/>
          <a:chExt cx="0" cy="0"/>
        </a:xfrm>
      </p:grpSpPr>
      <p:sp>
        <p:nvSpPr>
          <p:cNvPr id="945" name="Google Shape;945;g386541bf208_0_470"/>
          <p:cNvSpPr/>
          <p:nvPr/>
        </p:nvSpPr>
        <p:spPr>
          <a:xfrm>
            <a:off x="4572000" y="0"/>
            <a:ext cx="4572000" cy="5143500"/>
          </a:xfrm>
          <a:prstGeom prst="rect">
            <a:avLst/>
          </a:prstGeom>
          <a:solidFill>
            <a:srgbClr val="1C1C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46" name="Google Shape;946;g386541bf208_0_470"/>
          <p:cNvPicPr preferRelativeResize="0"/>
          <p:nvPr/>
        </p:nvPicPr>
        <p:blipFill rotWithShape="1">
          <a:blip r:embed="rId3">
            <a:alphaModFix/>
          </a:blip>
          <a:srcRect b="0" l="0" r="0" t="0"/>
          <a:stretch/>
        </p:blipFill>
        <p:spPr>
          <a:xfrm>
            <a:off x="5924550" y="1639488"/>
            <a:ext cx="1866900" cy="1869281"/>
          </a:xfrm>
          <a:prstGeom prst="rect">
            <a:avLst/>
          </a:prstGeom>
          <a:noFill/>
          <a:ln>
            <a:noFill/>
          </a:ln>
        </p:spPr>
      </p:pic>
      <p:cxnSp>
        <p:nvCxnSpPr>
          <p:cNvPr id="947" name="Google Shape;947;g386541bf208_0_470"/>
          <p:cNvCxnSpPr/>
          <p:nvPr/>
        </p:nvCxnSpPr>
        <p:spPr>
          <a:xfrm rot="5400000">
            <a:off x="2000250" y="2571750"/>
            <a:ext cx="5143500" cy="0"/>
          </a:xfrm>
          <a:prstGeom prst="straightConnector1">
            <a:avLst/>
          </a:prstGeom>
          <a:noFill/>
          <a:ln cap="flat" cmpd="sng" w="12700">
            <a:solidFill>
              <a:srgbClr val="FFFFFF">
                <a:alpha val="20000"/>
              </a:srgbClr>
            </a:solidFill>
            <a:prstDash val="solid"/>
            <a:round/>
            <a:headEnd len="sm" w="sm" type="none"/>
            <a:tailEnd len="sm" w="sm" type="none"/>
          </a:ln>
        </p:spPr>
      </p:cxnSp>
      <p:sp>
        <p:nvSpPr>
          <p:cNvPr id="948" name="Google Shape;948;g386541bf208_0_470"/>
          <p:cNvSpPr/>
          <p:nvPr/>
        </p:nvSpPr>
        <p:spPr>
          <a:xfrm>
            <a:off x="476250" y="1795463"/>
            <a:ext cx="3619500" cy="155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9" name="Google Shape;949;g386541bf208_0_470"/>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950" name="Google Shape;950;g386541bf208_0_470"/>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51" name="Google Shape;951;g386541bf208_0_470"/>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952" name="Google Shape;952;g386541bf208_0_470"/>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953" name="Google Shape;953;g386541bf208_0_470"/>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954" name="Google Shape;954;g386541bf208_0_470"/>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955" name="Google Shape;955;g386541bf208_0_470"/>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956" name="Google Shape;956;g386541bf208_0_470"/>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957" name="Google Shape;957;g386541bf208_0_470"/>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958" name="Google Shape;958;g386541bf208_0_470"/>
          <p:cNvPicPr preferRelativeResize="0"/>
          <p:nvPr/>
        </p:nvPicPr>
        <p:blipFill rotWithShape="1">
          <a:blip r:embed="rId7">
            <a:alphaModFix/>
          </a:blip>
          <a:srcRect b="0" l="0" r="0" t="0"/>
          <a:stretch/>
        </p:blipFill>
        <p:spPr>
          <a:xfrm>
            <a:off x="8833126" y="457535"/>
            <a:ext cx="120476" cy="107273"/>
          </a:xfrm>
          <a:prstGeom prst="rect">
            <a:avLst/>
          </a:prstGeom>
          <a:noFill/>
          <a:ln>
            <a:noFill/>
          </a:ln>
        </p:spPr>
      </p:pic>
      <p:sp>
        <p:nvSpPr>
          <p:cNvPr id="959" name="Google Shape;959;g386541bf208_0_470"/>
          <p:cNvSpPr/>
          <p:nvPr/>
        </p:nvSpPr>
        <p:spPr>
          <a:xfrm>
            <a:off x="476250" y="1795463"/>
            <a:ext cx="7653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08CED"/>
              </a:buClr>
              <a:buSzPts val="3750"/>
              <a:buFont typeface="IBM Plex Sans"/>
              <a:buNone/>
            </a:pPr>
            <a:r>
              <a:rPr b="0" i="0" lang="en-US" sz="3750" u="none" cap="none" strike="noStrike">
                <a:solidFill>
                  <a:srgbClr val="808CED"/>
                </a:solidFill>
                <a:latin typeface="IBM Plex Sans"/>
                <a:ea typeface="IBM Plex Sans"/>
                <a:cs typeface="IBM Plex Sans"/>
                <a:sym typeface="IBM Plex Sans"/>
              </a:rPr>
              <a:t>“</a:t>
            </a:r>
            <a:endParaRPr b="0" i="0" sz="3750" u="none" cap="none" strike="noStrike">
              <a:solidFill>
                <a:schemeClr val="dk1"/>
              </a:solidFill>
              <a:latin typeface="Calibri"/>
              <a:ea typeface="Calibri"/>
              <a:cs typeface="Calibri"/>
              <a:sym typeface="Calibri"/>
            </a:endParaRPr>
          </a:p>
        </p:txBody>
      </p:sp>
      <p:sp>
        <p:nvSpPr>
          <p:cNvPr id="960" name="Google Shape;960;g386541bf208_0_470"/>
          <p:cNvSpPr/>
          <p:nvPr/>
        </p:nvSpPr>
        <p:spPr>
          <a:xfrm>
            <a:off x="476250" y="1938337"/>
            <a:ext cx="4076700" cy="1104900"/>
          </a:xfrm>
          <a:prstGeom prst="rect">
            <a:avLst/>
          </a:prstGeom>
          <a:noFill/>
          <a:ln>
            <a:noFill/>
          </a:ln>
        </p:spPr>
        <p:txBody>
          <a:bodyPr anchorCtr="0" anchor="ctr" bIns="45700" lIns="91425" spcFirstLastPara="1" rIns="91425" wrap="square" tIns="45700">
            <a:noAutofit/>
          </a:bodyPr>
          <a:lstStyle/>
          <a:p>
            <a:pPr indent="0" lvl="0" marL="0" marR="0" rtl="0" algn="l">
              <a:lnSpc>
                <a:spcPct val="160000"/>
              </a:lnSpc>
              <a:spcBef>
                <a:spcPts val="0"/>
              </a:spcBef>
              <a:spcAft>
                <a:spcPts val="0"/>
              </a:spcAft>
              <a:buClr>
                <a:srgbClr val="808CED"/>
              </a:buClr>
              <a:buSzPts val="1350"/>
              <a:buFont typeface="Overpass Mono"/>
              <a:buNone/>
            </a:pPr>
            <a:r>
              <a:rPr lang="en-US" sz="1350">
                <a:solidFill>
                  <a:srgbClr val="808CED"/>
                </a:solidFill>
                <a:latin typeface="Overpass Mono"/>
                <a:ea typeface="Overpass Mono"/>
                <a:cs typeface="Overpass Mono"/>
                <a:sym typeface="Overpass Mono"/>
              </a:rPr>
              <a:t>As the next step we are planning to allow using constants and add special-purpose helpers for the most commonly used layouts (in particular </a:t>
            </a:r>
            <a:r>
              <a:rPr i="1" lang="en-US" sz="1350">
                <a:solidFill>
                  <a:srgbClr val="808CED"/>
                </a:solidFill>
                <a:latin typeface="Overpass Mono"/>
                <a:ea typeface="Overpass Mono"/>
                <a:cs typeface="Overpass Mono"/>
                <a:sym typeface="Overpass Mono"/>
              </a:rPr>
              <a:t>ERC-7201: Namespaced Storage Layout</a:t>
            </a:r>
            <a:r>
              <a:rPr lang="en-US" sz="1350">
                <a:solidFill>
                  <a:srgbClr val="808CED"/>
                </a:solidFill>
                <a:latin typeface="Overpass Mono"/>
                <a:ea typeface="Overpass Mono"/>
                <a:cs typeface="Overpass Mono"/>
                <a:sym typeface="Overpass Mono"/>
              </a:rPr>
              <a:t>)</a:t>
            </a:r>
            <a:endParaRPr b="0" sz="1350" u="none" cap="none" strike="noStrike">
              <a:solidFill>
                <a:schemeClr val="dk1"/>
              </a:solidFill>
              <a:latin typeface="Calibri"/>
              <a:ea typeface="Calibri"/>
              <a:cs typeface="Calibri"/>
              <a:sym typeface="Calibri"/>
            </a:endParaRPr>
          </a:p>
        </p:txBody>
      </p:sp>
      <p:sp>
        <p:nvSpPr>
          <p:cNvPr id="961" name="Google Shape;961;g386541bf208_0_470"/>
          <p:cNvSpPr/>
          <p:nvPr/>
        </p:nvSpPr>
        <p:spPr>
          <a:xfrm>
            <a:off x="6773261" y="2847938"/>
            <a:ext cx="169500" cy="58800"/>
          </a:xfrm>
          <a:prstGeom prst="rect">
            <a:avLst/>
          </a:prstGeom>
          <a:solidFill>
            <a:srgbClr val="2B247C"/>
          </a:solidFill>
          <a:ln cap="flat" cmpd="sng" w="5300">
            <a:solidFill>
              <a:srgbClr val="2B247C"/>
            </a:solidFill>
            <a:prstDash val="solid"/>
            <a:round/>
            <a:headEnd len="sm" w="sm" type="none"/>
            <a:tailEnd len="sm" w="sm" type="none"/>
          </a:ln>
        </p:spPr>
        <p:txBody>
          <a:bodyPr anchorCtr="0" anchor="ctr" bIns="50950" lIns="50950" spcFirstLastPara="1" rIns="50950" wrap="square" tIns="50950">
            <a:noAutofit/>
          </a:bodyPr>
          <a:lstStyle/>
          <a:p>
            <a:pPr indent="0" lvl="0" marL="0" rtl="0" algn="ctr">
              <a:spcBef>
                <a:spcPts val="0"/>
              </a:spcBef>
              <a:spcAft>
                <a:spcPts val="0"/>
              </a:spcAft>
              <a:buNone/>
            </a:pPr>
            <a:r>
              <a:t/>
            </a:r>
            <a:endParaRPr sz="780">
              <a:solidFill>
                <a:schemeClr val="lt1"/>
              </a:solidFill>
            </a:endParaRPr>
          </a:p>
        </p:txBody>
      </p:sp>
      <p:sp>
        <p:nvSpPr>
          <p:cNvPr id="962" name="Google Shape;962;g386541bf208_0_470"/>
          <p:cNvSpPr/>
          <p:nvPr/>
        </p:nvSpPr>
        <p:spPr>
          <a:xfrm>
            <a:off x="6705746" y="2789146"/>
            <a:ext cx="67500" cy="58800"/>
          </a:xfrm>
          <a:prstGeom prst="rect">
            <a:avLst/>
          </a:prstGeom>
          <a:solidFill>
            <a:srgbClr val="2B247C"/>
          </a:solidFill>
          <a:ln cap="flat" cmpd="sng" w="5300">
            <a:solidFill>
              <a:srgbClr val="2B247C"/>
            </a:solidFill>
            <a:prstDash val="solid"/>
            <a:round/>
            <a:headEnd len="sm" w="sm" type="none"/>
            <a:tailEnd len="sm" w="sm" type="none"/>
          </a:ln>
        </p:spPr>
        <p:txBody>
          <a:bodyPr anchorCtr="0" anchor="ctr" bIns="50950" lIns="50950" spcFirstLastPara="1" rIns="50950" wrap="square" tIns="50950">
            <a:noAutofit/>
          </a:bodyPr>
          <a:lstStyle/>
          <a:p>
            <a:pPr indent="0" lvl="0" marL="0" rtl="0" algn="ctr">
              <a:spcBef>
                <a:spcPts val="0"/>
              </a:spcBef>
              <a:spcAft>
                <a:spcPts val="0"/>
              </a:spcAft>
              <a:buNone/>
            </a:pPr>
            <a:r>
              <a:t/>
            </a:r>
            <a:endParaRPr sz="780">
              <a:solidFill>
                <a:schemeClr val="lt1"/>
              </a:solidFill>
            </a:endParaRPr>
          </a:p>
        </p:txBody>
      </p:sp>
      <p:sp>
        <p:nvSpPr>
          <p:cNvPr id="963" name="Google Shape;963;g386541bf208_0_470"/>
          <p:cNvSpPr/>
          <p:nvPr/>
        </p:nvSpPr>
        <p:spPr>
          <a:xfrm>
            <a:off x="6942738" y="2789146"/>
            <a:ext cx="67500" cy="58800"/>
          </a:xfrm>
          <a:prstGeom prst="rect">
            <a:avLst/>
          </a:prstGeom>
          <a:solidFill>
            <a:srgbClr val="2B247C"/>
          </a:solidFill>
          <a:ln cap="flat" cmpd="sng" w="5300">
            <a:solidFill>
              <a:srgbClr val="2B247C"/>
            </a:solidFill>
            <a:prstDash val="solid"/>
            <a:round/>
            <a:headEnd len="sm" w="sm" type="none"/>
            <a:tailEnd len="sm" w="sm" type="none"/>
          </a:ln>
        </p:spPr>
        <p:txBody>
          <a:bodyPr anchorCtr="0" anchor="ctr" bIns="50950" lIns="50950" spcFirstLastPara="1" rIns="50950" wrap="square" tIns="50950">
            <a:noAutofit/>
          </a:bodyPr>
          <a:lstStyle/>
          <a:p>
            <a:pPr indent="0" lvl="0" marL="0" rtl="0" algn="ctr">
              <a:spcBef>
                <a:spcPts val="0"/>
              </a:spcBef>
              <a:spcAft>
                <a:spcPts val="0"/>
              </a:spcAft>
              <a:buNone/>
            </a:pPr>
            <a:r>
              <a:t/>
            </a:r>
            <a:endParaRPr sz="780">
              <a:solidFill>
                <a:schemeClr val="lt1"/>
              </a:solidFill>
            </a:endParaRPr>
          </a:p>
        </p:txBody>
      </p:sp>
      <p:sp>
        <p:nvSpPr>
          <p:cNvPr id="964" name="Google Shape;964;g386541bf208_0_470"/>
          <p:cNvSpPr/>
          <p:nvPr/>
        </p:nvSpPr>
        <p:spPr>
          <a:xfrm>
            <a:off x="476238" y="3406188"/>
            <a:ext cx="60864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a:t>
            </a:r>
            <a:r>
              <a:rPr lang="en-US" sz="1050">
                <a:solidFill>
                  <a:srgbClr val="808CED"/>
                </a:solidFill>
                <a:latin typeface="Overpass"/>
                <a:ea typeface="Overpass"/>
                <a:cs typeface="Overpass"/>
                <a:sym typeface="Overpass"/>
              </a:rPr>
              <a:t>SOLIDITY TEAM</a:t>
            </a:r>
            <a:endParaRPr b="0" i="0" sz="105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969" name="Shape 969"/>
        <p:cNvGrpSpPr/>
        <p:nvPr/>
      </p:nvGrpSpPr>
      <p:grpSpPr>
        <a:xfrm>
          <a:off x="0" y="0"/>
          <a:ext cx="0" cy="0"/>
          <a:chOff x="0" y="0"/>
          <a:chExt cx="0" cy="0"/>
        </a:xfrm>
      </p:grpSpPr>
      <p:sp>
        <p:nvSpPr>
          <p:cNvPr id="970" name="Google Shape;970;g3a25e8e8c92_0_244"/>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71" name="Google Shape;971;g3a25e8e8c92_0_244"/>
          <p:cNvPicPr preferRelativeResize="0"/>
          <p:nvPr/>
        </p:nvPicPr>
        <p:blipFill rotWithShape="1">
          <a:blip r:embed="rId3">
            <a:alphaModFix/>
          </a:blip>
          <a:srcRect b="0" l="0" r="0" t="0"/>
          <a:stretch/>
        </p:blipFill>
        <p:spPr>
          <a:xfrm>
            <a:off x="5595938" y="0"/>
            <a:ext cx="2252663" cy="1681163"/>
          </a:xfrm>
          <a:prstGeom prst="rect">
            <a:avLst/>
          </a:prstGeom>
          <a:noFill/>
          <a:ln>
            <a:noFill/>
          </a:ln>
        </p:spPr>
      </p:pic>
      <p:pic>
        <p:nvPicPr>
          <p:cNvPr descr="preencoded.png" id="972" name="Google Shape;972;g3a25e8e8c92_0_244"/>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973" name="Google Shape;973;g3a25e8e8c92_0_244"/>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974" name="Google Shape;974;g3a25e8e8c92_0_244"/>
          <p:cNvPicPr preferRelativeResize="0"/>
          <p:nvPr/>
        </p:nvPicPr>
        <p:blipFill rotWithShape="1">
          <a:blip r:embed="rId6">
            <a:alphaModFix/>
          </a:blip>
          <a:srcRect b="0" l="0" r="0" t="0"/>
          <a:stretch/>
        </p:blipFill>
        <p:spPr>
          <a:xfrm>
            <a:off x="8721131" y="307299"/>
            <a:ext cx="120476" cy="105515"/>
          </a:xfrm>
          <a:prstGeom prst="rect">
            <a:avLst/>
          </a:prstGeom>
          <a:noFill/>
          <a:ln>
            <a:noFill/>
          </a:ln>
        </p:spPr>
      </p:pic>
      <p:pic>
        <p:nvPicPr>
          <p:cNvPr descr="preencoded.png" id="975" name="Google Shape;975;g3a25e8e8c92_0_244"/>
          <p:cNvPicPr preferRelativeResize="0"/>
          <p:nvPr/>
        </p:nvPicPr>
        <p:blipFill rotWithShape="1">
          <a:blip r:embed="rId4">
            <a:alphaModFix/>
          </a:blip>
          <a:srcRect b="0" l="0" r="0" t="0"/>
          <a:stretch/>
        </p:blipFill>
        <p:spPr>
          <a:xfrm>
            <a:off x="8721128" y="209550"/>
            <a:ext cx="120476" cy="107273"/>
          </a:xfrm>
          <a:prstGeom prst="rect">
            <a:avLst/>
          </a:prstGeom>
          <a:noFill/>
          <a:ln>
            <a:noFill/>
          </a:ln>
        </p:spPr>
      </p:pic>
      <p:pic>
        <p:nvPicPr>
          <p:cNvPr descr="preencoded.png" id="976" name="Google Shape;976;g3a25e8e8c92_0_244"/>
          <p:cNvPicPr preferRelativeResize="0"/>
          <p:nvPr/>
        </p:nvPicPr>
        <p:blipFill rotWithShape="1">
          <a:blip r:embed="rId5">
            <a:alphaModFix/>
          </a:blip>
          <a:srcRect b="0" l="0" r="0" t="0"/>
          <a:stretch/>
        </p:blipFill>
        <p:spPr>
          <a:xfrm>
            <a:off x="8722415" y="457535"/>
            <a:ext cx="120476" cy="107273"/>
          </a:xfrm>
          <a:prstGeom prst="rect">
            <a:avLst/>
          </a:prstGeom>
          <a:noFill/>
          <a:ln>
            <a:noFill/>
          </a:ln>
        </p:spPr>
      </p:pic>
      <p:pic>
        <p:nvPicPr>
          <p:cNvPr descr="preencoded.png" id="977" name="Google Shape;977;g3a25e8e8c92_0_244"/>
          <p:cNvPicPr preferRelativeResize="0"/>
          <p:nvPr/>
        </p:nvPicPr>
        <p:blipFill rotWithShape="1">
          <a:blip r:embed="rId4">
            <a:alphaModFix/>
          </a:blip>
          <a:srcRect b="0" l="0" r="0" t="0"/>
          <a:stretch/>
        </p:blipFill>
        <p:spPr>
          <a:xfrm>
            <a:off x="8777536" y="457535"/>
            <a:ext cx="120476" cy="107273"/>
          </a:xfrm>
          <a:prstGeom prst="rect">
            <a:avLst/>
          </a:prstGeom>
          <a:noFill/>
          <a:ln>
            <a:noFill/>
          </a:ln>
        </p:spPr>
      </p:pic>
      <p:pic>
        <p:nvPicPr>
          <p:cNvPr descr="preencoded.png" id="978" name="Google Shape;978;g3a25e8e8c92_0_244"/>
          <p:cNvPicPr preferRelativeResize="0"/>
          <p:nvPr/>
        </p:nvPicPr>
        <p:blipFill rotWithShape="1">
          <a:blip r:embed="rId4">
            <a:alphaModFix/>
          </a:blip>
          <a:srcRect b="0" l="0" r="0" t="0"/>
          <a:stretch/>
        </p:blipFill>
        <p:spPr>
          <a:xfrm>
            <a:off x="8833128" y="359787"/>
            <a:ext cx="120476" cy="107273"/>
          </a:xfrm>
          <a:prstGeom prst="rect">
            <a:avLst/>
          </a:prstGeom>
          <a:noFill/>
          <a:ln>
            <a:noFill/>
          </a:ln>
        </p:spPr>
      </p:pic>
      <p:pic>
        <p:nvPicPr>
          <p:cNvPr descr="preencoded.png" id="979" name="Google Shape;979;g3a25e8e8c92_0_244"/>
          <p:cNvPicPr preferRelativeResize="0"/>
          <p:nvPr/>
        </p:nvPicPr>
        <p:blipFill rotWithShape="1">
          <a:blip r:embed="rId5">
            <a:alphaModFix/>
          </a:blip>
          <a:srcRect b="0" l="0" r="0" t="0"/>
          <a:stretch/>
        </p:blipFill>
        <p:spPr>
          <a:xfrm>
            <a:off x="8833129" y="457535"/>
            <a:ext cx="120476" cy="107273"/>
          </a:xfrm>
          <a:prstGeom prst="rect">
            <a:avLst/>
          </a:prstGeom>
          <a:noFill/>
          <a:ln>
            <a:noFill/>
          </a:ln>
        </p:spPr>
      </p:pic>
      <p:sp>
        <p:nvSpPr>
          <p:cNvPr id="980" name="Google Shape;980;g3a25e8e8c92_0_244"/>
          <p:cNvSpPr/>
          <p:nvPr/>
        </p:nvSpPr>
        <p:spPr>
          <a:xfrm>
            <a:off x="1240638" y="2176488"/>
            <a:ext cx="6662700" cy="7905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D2D2FF"/>
              </a:buClr>
              <a:buSzPts val="2400"/>
              <a:buFont typeface="Overpass Mono"/>
              <a:buNone/>
            </a:pPr>
            <a:r>
              <a:rPr lang="en-US" sz="2400">
                <a:solidFill>
                  <a:srgbClr val="D2D2FF"/>
                </a:solidFill>
                <a:latin typeface="Overpass Mono"/>
                <a:ea typeface="Overpass Mono"/>
                <a:cs typeface="Overpass Mono"/>
                <a:sym typeface="Overpass Mono"/>
              </a:rPr>
              <a:t>What full support for Custom Storage Layouts could look like: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985" name="Shape 985"/>
        <p:cNvGrpSpPr/>
        <p:nvPr/>
      </p:nvGrpSpPr>
      <p:grpSpPr>
        <a:xfrm>
          <a:off x="0" y="0"/>
          <a:ext cx="0" cy="0"/>
          <a:chOff x="0" y="0"/>
          <a:chExt cx="0" cy="0"/>
        </a:xfrm>
      </p:grpSpPr>
      <p:pic>
        <p:nvPicPr>
          <p:cNvPr descr="preencoded.png" id="986" name="Google Shape;986;g3a31ee56539_0_357"/>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987" name="Google Shape;987;g3a31ee56539_0_357"/>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988" name="Google Shape;988;g3a31ee56539_0_357"/>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989" name="Google Shape;989;g3a31ee56539_0_357"/>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990" name="Google Shape;990;g3a31ee56539_0_357"/>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991" name="Google Shape;991;g3a31ee56539_0_357"/>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992" name="Google Shape;992;g3a31ee56539_0_357"/>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993" name="Google Shape;993;g3a31ee56539_0_357"/>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994" name="Google Shape;994;g3a31ee56539_0_357"/>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995" name="Google Shape;995;g3a31ee56539_0_357"/>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996" name="Google Shape;996;g3a31ee56539_0_357"/>
          <p:cNvPicPr preferRelativeResize="0"/>
          <p:nvPr/>
        </p:nvPicPr>
        <p:blipFill>
          <a:blip r:embed="rId7">
            <a:alphaModFix/>
          </a:blip>
          <a:stretch>
            <a:fillRect/>
          </a:stretch>
        </p:blipFill>
        <p:spPr>
          <a:xfrm>
            <a:off x="1308337" y="-99300"/>
            <a:ext cx="6527314" cy="53421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001" name="Shape 1001"/>
        <p:cNvGrpSpPr/>
        <p:nvPr/>
      </p:nvGrpSpPr>
      <p:grpSpPr>
        <a:xfrm>
          <a:off x="0" y="0"/>
          <a:ext cx="0" cy="0"/>
          <a:chOff x="0" y="0"/>
          <a:chExt cx="0" cy="0"/>
        </a:xfrm>
      </p:grpSpPr>
      <p:pic>
        <p:nvPicPr>
          <p:cNvPr descr="preencoded.png" id="1002" name="Google Shape;1002;g3a31ee56539_0_391"/>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1003" name="Google Shape;1003;g3a31ee56539_0_391"/>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004" name="Google Shape;1004;g3a31ee56539_0_391"/>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1005" name="Google Shape;1005;g3a31ee56539_0_391"/>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1006" name="Google Shape;1006;g3a31ee56539_0_391"/>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1007" name="Google Shape;1007;g3a31ee56539_0_391"/>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1008" name="Google Shape;1008;g3a31ee56539_0_391"/>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1009" name="Google Shape;1009;g3a31ee56539_0_391"/>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1010" name="Google Shape;1010;g3a31ee56539_0_391"/>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1011" name="Google Shape;1011;g3a31ee56539_0_391"/>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sp>
        <p:nvSpPr>
          <p:cNvPr id="1012" name="Google Shape;1012;g3a31ee56539_0_391"/>
          <p:cNvSpPr/>
          <p:nvPr/>
        </p:nvSpPr>
        <p:spPr>
          <a:xfrm>
            <a:off x="229075" y="359775"/>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BEFORE</a:t>
            </a:r>
            <a:endParaRPr b="0" i="0" sz="1050" u="none" cap="none" strike="noStrike">
              <a:solidFill>
                <a:schemeClr val="dk1"/>
              </a:solidFill>
              <a:latin typeface="Calibri"/>
              <a:ea typeface="Calibri"/>
              <a:cs typeface="Calibri"/>
              <a:sym typeface="Calibri"/>
            </a:endParaRPr>
          </a:p>
        </p:txBody>
      </p:sp>
      <p:pic>
        <p:nvPicPr>
          <p:cNvPr id="1013" name="Google Shape;1013;g3a31ee56539_0_391"/>
          <p:cNvPicPr preferRelativeResize="0"/>
          <p:nvPr/>
        </p:nvPicPr>
        <p:blipFill>
          <a:blip r:embed="rId7">
            <a:alphaModFix/>
          </a:blip>
          <a:stretch>
            <a:fillRect/>
          </a:stretch>
        </p:blipFill>
        <p:spPr>
          <a:xfrm>
            <a:off x="1393587" y="724888"/>
            <a:ext cx="6356826" cy="36937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018" name="Shape 1018"/>
        <p:cNvGrpSpPr/>
        <p:nvPr/>
      </p:nvGrpSpPr>
      <p:grpSpPr>
        <a:xfrm>
          <a:off x="0" y="0"/>
          <a:ext cx="0" cy="0"/>
          <a:chOff x="0" y="0"/>
          <a:chExt cx="0" cy="0"/>
        </a:xfrm>
      </p:grpSpPr>
      <p:pic>
        <p:nvPicPr>
          <p:cNvPr descr="preencoded.png" id="1019" name="Google Shape;1019;g3a31ee56539_0_407"/>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1020" name="Google Shape;1020;g3a31ee56539_0_407"/>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021" name="Google Shape;1021;g3a31ee56539_0_407"/>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1022" name="Google Shape;1022;g3a31ee56539_0_407"/>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1023" name="Google Shape;1023;g3a31ee56539_0_407"/>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1024" name="Google Shape;1024;g3a31ee56539_0_407"/>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1025" name="Google Shape;1025;g3a31ee56539_0_407"/>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1026" name="Google Shape;1026;g3a31ee56539_0_407"/>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1027" name="Google Shape;1027;g3a31ee56539_0_407"/>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1028" name="Google Shape;1028;g3a31ee56539_0_407"/>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sp>
        <p:nvSpPr>
          <p:cNvPr id="1029" name="Google Shape;1029;g3a31ee56539_0_407"/>
          <p:cNvSpPr/>
          <p:nvPr/>
        </p:nvSpPr>
        <p:spPr>
          <a:xfrm>
            <a:off x="229075" y="359775"/>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lang="en-US" sz="1050">
                <a:solidFill>
                  <a:srgbClr val="58D69A"/>
                </a:solidFill>
                <a:latin typeface="Overpass"/>
                <a:ea typeface="Overpass"/>
                <a:cs typeface="Overpass"/>
                <a:sym typeface="Overpass"/>
              </a:rPr>
              <a:t>AFTER</a:t>
            </a:r>
            <a:endParaRPr b="0" i="0" sz="1050" u="none" cap="none" strike="noStrike">
              <a:solidFill>
                <a:srgbClr val="58D69A"/>
              </a:solidFill>
              <a:latin typeface="Calibri"/>
              <a:ea typeface="Calibri"/>
              <a:cs typeface="Calibri"/>
              <a:sym typeface="Calibri"/>
            </a:endParaRPr>
          </a:p>
        </p:txBody>
      </p:sp>
      <p:pic>
        <p:nvPicPr>
          <p:cNvPr id="1030" name="Google Shape;1030;g3a31ee56539_0_407"/>
          <p:cNvPicPr preferRelativeResize="0"/>
          <p:nvPr/>
        </p:nvPicPr>
        <p:blipFill>
          <a:blip r:embed="rId7">
            <a:alphaModFix/>
          </a:blip>
          <a:stretch>
            <a:fillRect/>
          </a:stretch>
        </p:blipFill>
        <p:spPr>
          <a:xfrm>
            <a:off x="1410475" y="-48150"/>
            <a:ext cx="6323050" cy="52397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035" name="Shape 1035"/>
        <p:cNvGrpSpPr/>
        <p:nvPr/>
      </p:nvGrpSpPr>
      <p:grpSpPr>
        <a:xfrm>
          <a:off x="0" y="0"/>
          <a:ext cx="0" cy="0"/>
          <a:chOff x="0" y="0"/>
          <a:chExt cx="0" cy="0"/>
        </a:xfrm>
      </p:grpSpPr>
      <p:pic>
        <p:nvPicPr>
          <p:cNvPr descr="preencoded.png" id="1036" name="Google Shape;1036;g3a31ee56539_0_426"/>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1037" name="Google Shape;1037;g3a31ee56539_0_426"/>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038" name="Google Shape;1038;g3a31ee56539_0_426"/>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1039" name="Google Shape;1039;g3a31ee56539_0_426"/>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1040" name="Google Shape;1040;g3a31ee56539_0_426"/>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1041" name="Google Shape;1041;g3a31ee56539_0_426"/>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1042" name="Google Shape;1042;g3a31ee56539_0_426"/>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1043" name="Google Shape;1043;g3a31ee56539_0_426"/>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1044" name="Google Shape;1044;g3a31ee56539_0_426"/>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1045" name="Google Shape;1045;g3a31ee56539_0_426"/>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1046" name="Google Shape;1046;g3a31ee56539_0_426"/>
          <p:cNvPicPr preferRelativeResize="0"/>
          <p:nvPr/>
        </p:nvPicPr>
        <p:blipFill>
          <a:blip r:embed="rId7">
            <a:alphaModFix/>
          </a:blip>
          <a:stretch>
            <a:fillRect/>
          </a:stretch>
        </p:blipFill>
        <p:spPr>
          <a:xfrm>
            <a:off x="1747275" y="0"/>
            <a:ext cx="564944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051" name="Shape 1051"/>
        <p:cNvGrpSpPr/>
        <p:nvPr/>
      </p:nvGrpSpPr>
      <p:grpSpPr>
        <a:xfrm>
          <a:off x="0" y="0"/>
          <a:ext cx="0" cy="0"/>
          <a:chOff x="0" y="0"/>
          <a:chExt cx="0" cy="0"/>
        </a:xfrm>
      </p:grpSpPr>
      <p:pic>
        <p:nvPicPr>
          <p:cNvPr descr="preencoded.png" id="1052" name="Google Shape;1052;g3a31ee56539_0_443"/>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1053" name="Google Shape;1053;g3a31ee56539_0_443"/>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054" name="Google Shape;1054;g3a31ee56539_0_443"/>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1055" name="Google Shape;1055;g3a31ee56539_0_443"/>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1056" name="Google Shape;1056;g3a31ee56539_0_443"/>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1057" name="Google Shape;1057;g3a31ee56539_0_443"/>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1058" name="Google Shape;1058;g3a31ee56539_0_443"/>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1059" name="Google Shape;1059;g3a31ee56539_0_443"/>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1060" name="Google Shape;1060;g3a31ee56539_0_443"/>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1061" name="Google Shape;1061;g3a31ee56539_0_443"/>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1062" name="Google Shape;1062;g3a31ee56539_0_443"/>
          <p:cNvPicPr preferRelativeResize="0"/>
          <p:nvPr/>
        </p:nvPicPr>
        <p:blipFill>
          <a:blip r:embed="rId7">
            <a:alphaModFix/>
          </a:blip>
          <a:stretch>
            <a:fillRect/>
          </a:stretch>
        </p:blipFill>
        <p:spPr>
          <a:xfrm>
            <a:off x="1747275" y="0"/>
            <a:ext cx="564944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067" name="Shape 1067"/>
        <p:cNvGrpSpPr/>
        <p:nvPr/>
      </p:nvGrpSpPr>
      <p:grpSpPr>
        <a:xfrm>
          <a:off x="0" y="0"/>
          <a:ext cx="0" cy="0"/>
          <a:chOff x="0" y="0"/>
          <a:chExt cx="0" cy="0"/>
        </a:xfrm>
      </p:grpSpPr>
      <p:sp>
        <p:nvSpPr>
          <p:cNvPr id="1068" name="Google Shape;1068;g3a31ee56539_0_763"/>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069" name="Google Shape;1069;g3a31ee56539_0_763"/>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1070" name="Google Shape;1070;g3a31ee56539_0_763"/>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1071" name="Google Shape;1071;g3a31ee56539_0_763"/>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1072" name="Google Shape;1072;g3a31ee56539_0_763"/>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1073" name="Google Shape;1073;g3a31ee56539_0_763"/>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1074" name="Google Shape;1074;g3a31ee56539_0_763"/>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1075" name="Google Shape;1075;g3a31ee56539_0_763"/>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1076" name="Google Shape;1076;g3a31ee56539_0_763"/>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1077" name="Google Shape;1077;g3a31ee56539_0_763"/>
          <p:cNvGraphicFramePr/>
          <p:nvPr/>
        </p:nvGraphicFramePr>
        <p:xfrm>
          <a:off x="1749838" y="1103275"/>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0x9e...00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arachnids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0x9e...01</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0x01</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snails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0xc9...00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0x09</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slugs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0xc9...01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0x05</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worms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0x70...00</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0x03</a:t>
                      </a:r>
                      <a:endParaRPr>
                        <a:solidFill>
                          <a:srgbClr val="F8F8FF"/>
                        </a:solidFill>
                        <a:latin typeface="Overpass"/>
                        <a:ea typeface="Overpass"/>
                        <a:cs typeface="Overpass"/>
                        <a:sym typeface="Overpass"/>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softwareBugs </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0x70...01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0x02</a:t>
                      </a:r>
                      <a:endParaRPr>
                        <a:solidFill>
                          <a:srgbClr val="F8F8FF"/>
                        </a:solidFill>
                        <a:latin typeface="Overpass"/>
                        <a:ea typeface="Overpass"/>
                        <a:cs typeface="Overpass"/>
                        <a:sym typeface="Overpass"/>
                      </a:endParaRPr>
                    </a:p>
                  </a:txBody>
                  <a:tcPr marT="91425" marB="91425" marR="91425" marL="91425"/>
                </a:tc>
              </a:tr>
            </a:tbl>
          </a:graphicData>
        </a:graphic>
      </p:graphicFrame>
      <p:pic>
        <p:nvPicPr>
          <p:cNvPr id="1078" name="Google Shape;1078;g3a31ee56539_0_763"/>
          <p:cNvPicPr preferRelativeResize="0"/>
          <p:nvPr/>
        </p:nvPicPr>
        <p:blipFill rotWithShape="1">
          <a:blip r:embed="rId6">
            <a:alphaModFix/>
          </a:blip>
          <a:srcRect b="66832" l="12964" r="55408" t="1540"/>
          <a:stretch/>
        </p:blipFill>
        <p:spPr>
          <a:xfrm rot="5124485">
            <a:off x="102276" y="64300"/>
            <a:ext cx="893725" cy="893725"/>
          </a:xfrm>
          <a:prstGeom prst="rect">
            <a:avLst/>
          </a:prstGeom>
          <a:noFill/>
          <a:ln>
            <a:noFill/>
          </a:ln>
        </p:spPr>
      </p:pic>
      <p:pic>
        <p:nvPicPr>
          <p:cNvPr id="1079" name="Google Shape;1079;g3a31ee56539_0_763"/>
          <p:cNvPicPr preferRelativeResize="0"/>
          <p:nvPr/>
        </p:nvPicPr>
        <p:blipFill rotWithShape="1">
          <a:blip r:embed="rId6">
            <a:alphaModFix/>
          </a:blip>
          <a:srcRect b="66832" l="12964" r="55408" t="1540"/>
          <a:stretch/>
        </p:blipFill>
        <p:spPr>
          <a:xfrm rot="8675891">
            <a:off x="7971650" y="715325"/>
            <a:ext cx="893725" cy="893725"/>
          </a:xfrm>
          <a:prstGeom prst="rect">
            <a:avLst/>
          </a:prstGeom>
          <a:noFill/>
          <a:ln>
            <a:noFill/>
          </a:ln>
        </p:spPr>
      </p:pic>
      <p:pic>
        <p:nvPicPr>
          <p:cNvPr id="1080" name="Google Shape;1080;g3a31ee56539_0_763"/>
          <p:cNvPicPr preferRelativeResize="0"/>
          <p:nvPr/>
        </p:nvPicPr>
        <p:blipFill rotWithShape="1">
          <a:blip r:embed="rId6">
            <a:alphaModFix/>
          </a:blip>
          <a:srcRect b="66832" l="12964" r="55408" t="1540"/>
          <a:stretch/>
        </p:blipFill>
        <p:spPr>
          <a:xfrm rot="-5400000">
            <a:off x="2706600" y="130675"/>
            <a:ext cx="893725" cy="893725"/>
          </a:xfrm>
          <a:prstGeom prst="rect">
            <a:avLst/>
          </a:prstGeom>
          <a:noFill/>
          <a:ln>
            <a:noFill/>
          </a:ln>
        </p:spPr>
      </p:pic>
      <p:pic>
        <p:nvPicPr>
          <p:cNvPr id="1081" name="Google Shape;1081;g3a31ee56539_0_763"/>
          <p:cNvPicPr preferRelativeResize="0"/>
          <p:nvPr/>
        </p:nvPicPr>
        <p:blipFill rotWithShape="1">
          <a:blip r:embed="rId6">
            <a:alphaModFix/>
          </a:blip>
          <a:srcRect b="66832" l="12964" r="55408" t="1540"/>
          <a:stretch/>
        </p:blipFill>
        <p:spPr>
          <a:xfrm>
            <a:off x="102275" y="4164475"/>
            <a:ext cx="893725" cy="893725"/>
          </a:xfrm>
          <a:prstGeom prst="rect">
            <a:avLst/>
          </a:prstGeom>
          <a:noFill/>
          <a:ln>
            <a:noFill/>
          </a:ln>
        </p:spPr>
      </p:pic>
      <p:pic>
        <p:nvPicPr>
          <p:cNvPr id="1082" name="Google Shape;1082;g3a31ee56539_0_763"/>
          <p:cNvPicPr preferRelativeResize="0"/>
          <p:nvPr/>
        </p:nvPicPr>
        <p:blipFill rotWithShape="1">
          <a:blip r:embed="rId6">
            <a:alphaModFix/>
          </a:blip>
          <a:srcRect b="66832" l="12964" r="55408" t="1540"/>
          <a:stretch/>
        </p:blipFill>
        <p:spPr>
          <a:xfrm rot="-3722039">
            <a:off x="7551550" y="1505837"/>
            <a:ext cx="893725" cy="893725"/>
          </a:xfrm>
          <a:prstGeom prst="rect">
            <a:avLst/>
          </a:prstGeom>
          <a:noFill/>
          <a:ln>
            <a:noFill/>
          </a:ln>
        </p:spPr>
      </p:pic>
      <p:pic>
        <p:nvPicPr>
          <p:cNvPr id="1083" name="Google Shape;1083;g3a31ee56539_0_763"/>
          <p:cNvPicPr preferRelativeResize="0"/>
          <p:nvPr/>
        </p:nvPicPr>
        <p:blipFill rotWithShape="1">
          <a:blip r:embed="rId6">
            <a:alphaModFix/>
          </a:blip>
          <a:srcRect b="66832" l="12964" r="55408" t="1540"/>
          <a:stretch/>
        </p:blipFill>
        <p:spPr>
          <a:xfrm>
            <a:off x="4782637" y="130675"/>
            <a:ext cx="893725" cy="893725"/>
          </a:xfrm>
          <a:prstGeom prst="rect">
            <a:avLst/>
          </a:prstGeom>
          <a:noFill/>
          <a:ln>
            <a:noFill/>
          </a:ln>
        </p:spPr>
      </p:pic>
      <p:pic>
        <p:nvPicPr>
          <p:cNvPr id="1084" name="Google Shape;1084;g3a31ee56539_0_763"/>
          <p:cNvPicPr preferRelativeResize="0"/>
          <p:nvPr/>
        </p:nvPicPr>
        <p:blipFill rotWithShape="1">
          <a:blip r:embed="rId6">
            <a:alphaModFix/>
          </a:blip>
          <a:srcRect b="66832" l="12964" r="55408" t="1540"/>
          <a:stretch/>
        </p:blipFill>
        <p:spPr>
          <a:xfrm>
            <a:off x="8250275" y="3067200"/>
            <a:ext cx="893726" cy="893725"/>
          </a:xfrm>
          <a:prstGeom prst="rect">
            <a:avLst/>
          </a:prstGeom>
          <a:noFill/>
          <a:ln>
            <a:noFill/>
          </a:ln>
        </p:spPr>
      </p:pic>
      <p:pic>
        <p:nvPicPr>
          <p:cNvPr id="1085" name="Google Shape;1085;g3a31ee56539_0_763"/>
          <p:cNvPicPr preferRelativeResize="0"/>
          <p:nvPr/>
        </p:nvPicPr>
        <p:blipFill>
          <a:blip r:embed="rId7">
            <a:alphaModFix/>
          </a:blip>
          <a:stretch>
            <a:fillRect/>
          </a:stretch>
        </p:blipFill>
        <p:spPr>
          <a:xfrm>
            <a:off x="651175" y="2087600"/>
            <a:ext cx="893725" cy="893725"/>
          </a:xfrm>
          <a:prstGeom prst="rect">
            <a:avLst/>
          </a:prstGeom>
          <a:noFill/>
          <a:ln>
            <a:noFill/>
          </a:ln>
        </p:spPr>
      </p:pic>
      <p:pic>
        <p:nvPicPr>
          <p:cNvPr id="1086" name="Google Shape;1086;g3a31ee56539_0_763"/>
          <p:cNvPicPr preferRelativeResize="0"/>
          <p:nvPr/>
        </p:nvPicPr>
        <p:blipFill>
          <a:blip r:embed="rId8">
            <a:alphaModFix/>
          </a:blip>
          <a:stretch>
            <a:fillRect/>
          </a:stretch>
        </p:blipFill>
        <p:spPr>
          <a:xfrm>
            <a:off x="5959675" y="-33460"/>
            <a:ext cx="1249965" cy="893725"/>
          </a:xfrm>
          <a:prstGeom prst="rect">
            <a:avLst/>
          </a:prstGeom>
          <a:noFill/>
          <a:ln>
            <a:noFill/>
          </a:ln>
        </p:spPr>
      </p:pic>
      <p:pic>
        <p:nvPicPr>
          <p:cNvPr id="1087" name="Google Shape;1087;g3a31ee56539_0_763"/>
          <p:cNvPicPr preferRelativeResize="0"/>
          <p:nvPr/>
        </p:nvPicPr>
        <p:blipFill>
          <a:blip r:embed="rId8">
            <a:alphaModFix/>
          </a:blip>
          <a:stretch>
            <a:fillRect/>
          </a:stretch>
        </p:blipFill>
        <p:spPr>
          <a:xfrm>
            <a:off x="3543788" y="64290"/>
            <a:ext cx="1249965" cy="893725"/>
          </a:xfrm>
          <a:prstGeom prst="rect">
            <a:avLst/>
          </a:prstGeom>
          <a:noFill/>
          <a:ln>
            <a:noFill/>
          </a:ln>
        </p:spPr>
      </p:pic>
      <p:pic>
        <p:nvPicPr>
          <p:cNvPr id="1088" name="Google Shape;1088;g3a31ee56539_0_763"/>
          <p:cNvPicPr preferRelativeResize="0"/>
          <p:nvPr/>
        </p:nvPicPr>
        <p:blipFill>
          <a:blip r:embed="rId8">
            <a:alphaModFix/>
          </a:blip>
          <a:stretch>
            <a:fillRect/>
          </a:stretch>
        </p:blipFill>
        <p:spPr>
          <a:xfrm>
            <a:off x="7848400" y="3965115"/>
            <a:ext cx="1249965" cy="893725"/>
          </a:xfrm>
          <a:prstGeom prst="rect">
            <a:avLst/>
          </a:prstGeom>
          <a:noFill/>
          <a:ln>
            <a:noFill/>
          </a:ln>
        </p:spPr>
      </p:pic>
      <p:pic>
        <p:nvPicPr>
          <p:cNvPr id="1089" name="Google Shape;1089;g3a31ee56539_0_763"/>
          <p:cNvPicPr preferRelativeResize="0"/>
          <p:nvPr/>
        </p:nvPicPr>
        <p:blipFill>
          <a:blip r:embed="rId8">
            <a:alphaModFix/>
          </a:blip>
          <a:stretch>
            <a:fillRect/>
          </a:stretch>
        </p:blipFill>
        <p:spPr>
          <a:xfrm rot="5400000">
            <a:off x="-314950" y="2963190"/>
            <a:ext cx="1249965" cy="893725"/>
          </a:xfrm>
          <a:prstGeom prst="rect">
            <a:avLst/>
          </a:prstGeom>
          <a:noFill/>
          <a:ln>
            <a:noFill/>
          </a:ln>
        </p:spPr>
      </p:pic>
      <p:pic>
        <p:nvPicPr>
          <p:cNvPr id="1090" name="Google Shape;1090;g3a31ee56539_0_763"/>
          <p:cNvPicPr preferRelativeResize="0"/>
          <p:nvPr/>
        </p:nvPicPr>
        <p:blipFill>
          <a:blip r:embed="rId8">
            <a:alphaModFix/>
          </a:blip>
          <a:stretch>
            <a:fillRect/>
          </a:stretch>
        </p:blipFill>
        <p:spPr>
          <a:xfrm>
            <a:off x="1127900" y="4164465"/>
            <a:ext cx="1249965" cy="893725"/>
          </a:xfrm>
          <a:prstGeom prst="rect">
            <a:avLst/>
          </a:prstGeom>
          <a:noFill/>
          <a:ln>
            <a:noFill/>
          </a:ln>
        </p:spPr>
      </p:pic>
      <p:pic>
        <p:nvPicPr>
          <p:cNvPr id="1091" name="Google Shape;1091;g3a31ee56539_0_763"/>
          <p:cNvPicPr preferRelativeResize="0"/>
          <p:nvPr/>
        </p:nvPicPr>
        <p:blipFill>
          <a:blip r:embed="rId8">
            <a:alphaModFix/>
          </a:blip>
          <a:stretch>
            <a:fillRect/>
          </a:stretch>
        </p:blipFill>
        <p:spPr>
          <a:xfrm>
            <a:off x="1127900" y="118940"/>
            <a:ext cx="1249965" cy="893725"/>
          </a:xfrm>
          <a:prstGeom prst="rect">
            <a:avLst/>
          </a:prstGeom>
          <a:noFill/>
          <a:ln>
            <a:noFill/>
          </a:ln>
        </p:spPr>
      </p:pic>
      <p:pic>
        <p:nvPicPr>
          <p:cNvPr id="1092" name="Google Shape;1092;g3a31ee56539_0_763"/>
          <p:cNvPicPr preferRelativeResize="0"/>
          <p:nvPr/>
        </p:nvPicPr>
        <p:blipFill>
          <a:blip r:embed="rId8">
            <a:alphaModFix/>
          </a:blip>
          <a:stretch>
            <a:fillRect/>
          </a:stretch>
        </p:blipFill>
        <p:spPr>
          <a:xfrm rot="-5400000">
            <a:off x="8209013" y="1769228"/>
            <a:ext cx="1249965" cy="893725"/>
          </a:xfrm>
          <a:prstGeom prst="rect">
            <a:avLst/>
          </a:prstGeom>
          <a:noFill/>
          <a:ln>
            <a:noFill/>
          </a:ln>
        </p:spPr>
      </p:pic>
      <p:pic>
        <p:nvPicPr>
          <p:cNvPr id="1093" name="Google Shape;1093;g3a31ee56539_0_763"/>
          <p:cNvPicPr preferRelativeResize="0"/>
          <p:nvPr/>
        </p:nvPicPr>
        <p:blipFill>
          <a:blip r:embed="rId8">
            <a:alphaModFix/>
          </a:blip>
          <a:stretch>
            <a:fillRect/>
          </a:stretch>
        </p:blipFill>
        <p:spPr>
          <a:xfrm>
            <a:off x="209300" y="1103265"/>
            <a:ext cx="1249965" cy="893725"/>
          </a:xfrm>
          <a:prstGeom prst="rect">
            <a:avLst/>
          </a:prstGeom>
          <a:noFill/>
          <a:ln>
            <a:noFill/>
          </a:ln>
        </p:spPr>
      </p:pic>
      <p:pic>
        <p:nvPicPr>
          <p:cNvPr id="1094" name="Google Shape;1094;g3a31ee56539_0_763"/>
          <p:cNvPicPr preferRelativeResize="0"/>
          <p:nvPr/>
        </p:nvPicPr>
        <p:blipFill>
          <a:blip r:embed="rId8">
            <a:alphaModFix/>
          </a:blip>
          <a:stretch>
            <a:fillRect/>
          </a:stretch>
        </p:blipFill>
        <p:spPr>
          <a:xfrm>
            <a:off x="3656063" y="4119065"/>
            <a:ext cx="1249965" cy="893725"/>
          </a:xfrm>
          <a:prstGeom prst="rect">
            <a:avLst/>
          </a:prstGeom>
          <a:noFill/>
          <a:ln>
            <a:noFill/>
          </a:ln>
        </p:spPr>
      </p:pic>
      <p:pic>
        <p:nvPicPr>
          <p:cNvPr id="1095" name="Google Shape;1095;g3a31ee56539_0_763"/>
          <p:cNvPicPr preferRelativeResize="0"/>
          <p:nvPr/>
        </p:nvPicPr>
        <p:blipFill rotWithShape="1">
          <a:blip r:embed="rId9">
            <a:alphaModFix/>
          </a:blip>
          <a:srcRect b="49379" l="17632" r="28836" t="30436"/>
          <a:stretch/>
        </p:blipFill>
        <p:spPr>
          <a:xfrm>
            <a:off x="756900" y="3493975"/>
            <a:ext cx="843401" cy="449499"/>
          </a:xfrm>
          <a:prstGeom prst="rect">
            <a:avLst/>
          </a:prstGeom>
          <a:noFill/>
          <a:ln>
            <a:noFill/>
          </a:ln>
        </p:spPr>
      </p:pic>
      <p:pic>
        <p:nvPicPr>
          <p:cNvPr id="1096" name="Google Shape;1096;g3a31ee56539_0_763"/>
          <p:cNvPicPr preferRelativeResize="0"/>
          <p:nvPr/>
        </p:nvPicPr>
        <p:blipFill rotWithShape="1">
          <a:blip r:embed="rId9">
            <a:alphaModFix/>
          </a:blip>
          <a:srcRect b="49379" l="17632" r="28836" t="30436"/>
          <a:stretch/>
        </p:blipFill>
        <p:spPr>
          <a:xfrm>
            <a:off x="2731763" y="4263775"/>
            <a:ext cx="843401" cy="449499"/>
          </a:xfrm>
          <a:prstGeom prst="rect">
            <a:avLst/>
          </a:prstGeom>
          <a:noFill/>
          <a:ln>
            <a:noFill/>
          </a:ln>
        </p:spPr>
      </p:pic>
      <p:pic>
        <p:nvPicPr>
          <p:cNvPr id="1097" name="Google Shape;1097;g3a31ee56539_0_763"/>
          <p:cNvPicPr preferRelativeResize="0"/>
          <p:nvPr/>
        </p:nvPicPr>
        <p:blipFill rotWithShape="1">
          <a:blip r:embed="rId9">
            <a:alphaModFix/>
          </a:blip>
          <a:srcRect b="49379" l="17632" r="28836" t="30436"/>
          <a:stretch/>
        </p:blipFill>
        <p:spPr>
          <a:xfrm>
            <a:off x="7676550" y="132100"/>
            <a:ext cx="843401" cy="449499"/>
          </a:xfrm>
          <a:prstGeom prst="rect">
            <a:avLst/>
          </a:prstGeom>
          <a:noFill/>
          <a:ln>
            <a:noFill/>
          </a:ln>
        </p:spPr>
      </p:pic>
      <p:pic>
        <p:nvPicPr>
          <p:cNvPr id="1098" name="Google Shape;1098;g3a31ee56539_0_763"/>
          <p:cNvPicPr preferRelativeResize="0"/>
          <p:nvPr/>
        </p:nvPicPr>
        <p:blipFill rotWithShape="1">
          <a:blip r:embed="rId9">
            <a:alphaModFix/>
          </a:blip>
          <a:srcRect b="49379" l="17632" r="28836" t="30436"/>
          <a:stretch/>
        </p:blipFill>
        <p:spPr>
          <a:xfrm>
            <a:off x="7394175" y="3493975"/>
            <a:ext cx="843401" cy="449499"/>
          </a:xfrm>
          <a:prstGeom prst="rect">
            <a:avLst/>
          </a:prstGeom>
          <a:noFill/>
          <a:ln>
            <a:noFill/>
          </a:ln>
        </p:spPr>
      </p:pic>
      <p:pic>
        <p:nvPicPr>
          <p:cNvPr id="1099" name="Google Shape;1099;g3a31ee56539_0_763"/>
          <p:cNvPicPr preferRelativeResize="0"/>
          <p:nvPr/>
        </p:nvPicPr>
        <p:blipFill rotWithShape="1">
          <a:blip r:embed="rId9">
            <a:alphaModFix/>
          </a:blip>
          <a:srcRect b="49379" l="17632" r="28836" t="30436"/>
          <a:stretch/>
        </p:blipFill>
        <p:spPr>
          <a:xfrm>
            <a:off x="5100213" y="4341187"/>
            <a:ext cx="843401" cy="449499"/>
          </a:xfrm>
          <a:prstGeom prst="rect">
            <a:avLst/>
          </a:prstGeom>
          <a:noFill/>
          <a:ln>
            <a:noFill/>
          </a:ln>
        </p:spPr>
      </p:pic>
      <p:pic>
        <p:nvPicPr>
          <p:cNvPr id="1100" name="Google Shape;1100;g3a31ee56539_0_763"/>
          <p:cNvPicPr preferRelativeResize="0"/>
          <p:nvPr/>
        </p:nvPicPr>
        <p:blipFill rotWithShape="1">
          <a:blip r:embed="rId10">
            <a:alphaModFix/>
          </a:blip>
          <a:srcRect b="40066" l="27938" r="35796" t="40736"/>
          <a:stretch/>
        </p:blipFill>
        <p:spPr>
          <a:xfrm>
            <a:off x="7178875" y="4441850"/>
            <a:ext cx="843401" cy="701649"/>
          </a:xfrm>
          <a:prstGeom prst="rect">
            <a:avLst/>
          </a:prstGeom>
          <a:noFill/>
          <a:ln>
            <a:noFill/>
          </a:ln>
        </p:spPr>
      </p:pic>
      <p:pic>
        <p:nvPicPr>
          <p:cNvPr id="1101" name="Google Shape;1101;g3a31ee56539_0_763"/>
          <p:cNvPicPr preferRelativeResize="0"/>
          <p:nvPr/>
        </p:nvPicPr>
        <p:blipFill rotWithShape="1">
          <a:blip r:embed="rId10">
            <a:alphaModFix/>
          </a:blip>
          <a:srcRect b="40066" l="27938" r="35796" t="40736"/>
          <a:stretch/>
        </p:blipFill>
        <p:spPr>
          <a:xfrm rot="10800000">
            <a:off x="1919950" y="-25"/>
            <a:ext cx="843401" cy="701649"/>
          </a:xfrm>
          <a:prstGeom prst="rect">
            <a:avLst/>
          </a:prstGeom>
          <a:noFill/>
          <a:ln>
            <a:noFill/>
          </a:ln>
        </p:spPr>
      </p:pic>
      <p:pic>
        <p:nvPicPr>
          <p:cNvPr id="1102" name="Google Shape;1102;g3a31ee56539_0_763"/>
          <p:cNvPicPr preferRelativeResize="0"/>
          <p:nvPr/>
        </p:nvPicPr>
        <p:blipFill rotWithShape="1">
          <a:blip r:embed="rId10">
            <a:alphaModFix/>
          </a:blip>
          <a:srcRect b="40066" l="27938" r="35796" t="40736"/>
          <a:stretch/>
        </p:blipFill>
        <p:spPr>
          <a:xfrm>
            <a:off x="2195550" y="4441850"/>
            <a:ext cx="843401" cy="701649"/>
          </a:xfrm>
          <a:prstGeom prst="rect">
            <a:avLst/>
          </a:prstGeom>
          <a:noFill/>
          <a:ln>
            <a:noFill/>
          </a:ln>
        </p:spPr>
      </p:pic>
      <p:pic>
        <p:nvPicPr>
          <p:cNvPr id="1103" name="Google Shape;1103;g3a31ee56539_0_763"/>
          <p:cNvPicPr preferRelativeResize="0"/>
          <p:nvPr/>
        </p:nvPicPr>
        <p:blipFill>
          <a:blip r:embed="rId11">
            <a:alphaModFix/>
          </a:blip>
          <a:stretch>
            <a:fillRect/>
          </a:stretch>
        </p:blipFill>
        <p:spPr>
          <a:xfrm>
            <a:off x="6137788" y="4119063"/>
            <a:ext cx="893749" cy="893750"/>
          </a:xfrm>
          <a:prstGeom prst="rect">
            <a:avLst/>
          </a:prstGeom>
          <a:noFill/>
          <a:ln>
            <a:noFill/>
          </a:ln>
        </p:spPr>
      </p:pic>
      <p:pic>
        <p:nvPicPr>
          <p:cNvPr id="1104" name="Google Shape;1104;g3a31ee56539_0_763"/>
          <p:cNvPicPr preferRelativeResize="0"/>
          <p:nvPr/>
        </p:nvPicPr>
        <p:blipFill>
          <a:blip r:embed="rId11">
            <a:alphaModFix/>
          </a:blip>
          <a:stretch>
            <a:fillRect/>
          </a:stretch>
        </p:blipFill>
        <p:spPr>
          <a:xfrm rot="5400000">
            <a:off x="7470700" y="2578575"/>
            <a:ext cx="893749" cy="893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98" name="Shape 98"/>
        <p:cNvGrpSpPr/>
        <p:nvPr/>
      </p:nvGrpSpPr>
      <p:grpSpPr>
        <a:xfrm>
          <a:off x="0" y="0"/>
          <a:ext cx="0" cy="0"/>
          <a:chOff x="0" y="0"/>
          <a:chExt cx="0" cy="0"/>
        </a:xfrm>
      </p:grpSpPr>
      <p:pic>
        <p:nvPicPr>
          <p:cNvPr descr="preencoded.png" id="99" name="Google Shape;99;g3a31ee56539_0_68"/>
          <p:cNvPicPr preferRelativeResize="0"/>
          <p:nvPr/>
        </p:nvPicPr>
        <p:blipFill rotWithShape="1">
          <a:blip r:embed="rId3">
            <a:alphaModFix/>
          </a:blip>
          <a:srcRect b="0" l="0" r="0" t="0"/>
          <a:stretch/>
        </p:blipFill>
        <p:spPr>
          <a:xfrm>
            <a:off x="229075" y="4286250"/>
            <a:ext cx="640556" cy="642938"/>
          </a:xfrm>
          <a:prstGeom prst="rect">
            <a:avLst/>
          </a:prstGeom>
          <a:noFill/>
          <a:ln>
            <a:noFill/>
          </a:ln>
        </p:spPr>
      </p:pic>
      <p:sp>
        <p:nvSpPr>
          <p:cNvPr id="100" name="Google Shape;100;g3a31ee56539_0_68"/>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01" name="Google Shape;101;g3a31ee56539_0_68"/>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102" name="Google Shape;102;g3a31ee56539_0_68"/>
          <p:cNvPicPr preferRelativeResize="0"/>
          <p:nvPr/>
        </p:nvPicPr>
        <p:blipFill rotWithShape="1">
          <a:blip r:embed="rId5">
            <a:alphaModFix/>
          </a:blip>
          <a:srcRect b="0" l="0" r="0" t="0"/>
          <a:stretch/>
        </p:blipFill>
        <p:spPr>
          <a:xfrm>
            <a:off x="8776721" y="209550"/>
            <a:ext cx="120476" cy="107273"/>
          </a:xfrm>
          <a:prstGeom prst="rect">
            <a:avLst/>
          </a:prstGeom>
          <a:noFill/>
          <a:ln>
            <a:noFill/>
          </a:ln>
        </p:spPr>
      </p:pic>
      <p:pic>
        <p:nvPicPr>
          <p:cNvPr descr="preencoded.png" id="103" name="Google Shape;103;g3a31ee56539_0_68"/>
          <p:cNvPicPr preferRelativeResize="0"/>
          <p:nvPr/>
        </p:nvPicPr>
        <p:blipFill rotWithShape="1">
          <a:blip r:embed="rId6">
            <a:alphaModFix/>
          </a:blip>
          <a:srcRect b="0" l="0" r="0" t="0"/>
          <a:stretch/>
        </p:blipFill>
        <p:spPr>
          <a:xfrm>
            <a:off x="8721124" y="307299"/>
            <a:ext cx="120476" cy="105515"/>
          </a:xfrm>
          <a:prstGeom prst="rect">
            <a:avLst/>
          </a:prstGeom>
          <a:noFill/>
          <a:ln>
            <a:noFill/>
          </a:ln>
        </p:spPr>
      </p:pic>
      <p:pic>
        <p:nvPicPr>
          <p:cNvPr descr="preencoded.png" id="104" name="Google Shape;104;g3a31ee56539_0_68"/>
          <p:cNvPicPr preferRelativeResize="0"/>
          <p:nvPr/>
        </p:nvPicPr>
        <p:blipFill rotWithShape="1">
          <a:blip r:embed="rId4">
            <a:alphaModFix/>
          </a:blip>
          <a:srcRect b="0" l="0" r="0" t="0"/>
          <a:stretch/>
        </p:blipFill>
        <p:spPr>
          <a:xfrm>
            <a:off x="8721123" y="209550"/>
            <a:ext cx="120476" cy="107273"/>
          </a:xfrm>
          <a:prstGeom prst="rect">
            <a:avLst/>
          </a:prstGeom>
          <a:noFill/>
          <a:ln>
            <a:noFill/>
          </a:ln>
        </p:spPr>
      </p:pic>
      <p:pic>
        <p:nvPicPr>
          <p:cNvPr descr="preencoded.png" id="105" name="Google Shape;105;g3a31ee56539_0_68"/>
          <p:cNvPicPr preferRelativeResize="0"/>
          <p:nvPr/>
        </p:nvPicPr>
        <p:blipFill rotWithShape="1">
          <a:blip r:embed="rId5">
            <a:alphaModFix/>
          </a:blip>
          <a:srcRect b="0" l="0" r="0" t="0"/>
          <a:stretch/>
        </p:blipFill>
        <p:spPr>
          <a:xfrm>
            <a:off x="8722408" y="457535"/>
            <a:ext cx="120476" cy="107273"/>
          </a:xfrm>
          <a:prstGeom prst="rect">
            <a:avLst/>
          </a:prstGeom>
          <a:noFill/>
          <a:ln>
            <a:noFill/>
          </a:ln>
        </p:spPr>
      </p:pic>
      <p:pic>
        <p:nvPicPr>
          <p:cNvPr descr="preencoded.png" id="106" name="Google Shape;106;g3a31ee56539_0_68"/>
          <p:cNvPicPr preferRelativeResize="0"/>
          <p:nvPr/>
        </p:nvPicPr>
        <p:blipFill rotWithShape="1">
          <a:blip r:embed="rId4">
            <a:alphaModFix/>
          </a:blip>
          <a:srcRect b="0" l="0" r="0" t="0"/>
          <a:stretch/>
        </p:blipFill>
        <p:spPr>
          <a:xfrm>
            <a:off x="8777529" y="457535"/>
            <a:ext cx="120476" cy="107273"/>
          </a:xfrm>
          <a:prstGeom prst="rect">
            <a:avLst/>
          </a:prstGeom>
          <a:noFill/>
          <a:ln>
            <a:noFill/>
          </a:ln>
        </p:spPr>
      </p:pic>
      <p:pic>
        <p:nvPicPr>
          <p:cNvPr descr="preencoded.png" id="107" name="Google Shape;107;g3a31ee56539_0_68"/>
          <p:cNvPicPr preferRelativeResize="0"/>
          <p:nvPr/>
        </p:nvPicPr>
        <p:blipFill rotWithShape="1">
          <a:blip r:embed="rId4">
            <a:alphaModFix/>
          </a:blip>
          <a:srcRect b="0" l="0" r="0" t="0"/>
          <a:stretch/>
        </p:blipFill>
        <p:spPr>
          <a:xfrm>
            <a:off x="8833126" y="359787"/>
            <a:ext cx="120476" cy="107273"/>
          </a:xfrm>
          <a:prstGeom prst="rect">
            <a:avLst/>
          </a:prstGeom>
          <a:noFill/>
          <a:ln>
            <a:noFill/>
          </a:ln>
        </p:spPr>
      </p:pic>
      <p:pic>
        <p:nvPicPr>
          <p:cNvPr descr="preencoded.png" id="108" name="Google Shape;108;g3a31ee56539_0_68"/>
          <p:cNvPicPr preferRelativeResize="0"/>
          <p:nvPr/>
        </p:nvPicPr>
        <p:blipFill rotWithShape="1">
          <a:blip r:embed="rId5">
            <a:alphaModFix/>
          </a:blip>
          <a:srcRect b="0" l="0" r="0" t="0"/>
          <a:stretch/>
        </p:blipFill>
        <p:spPr>
          <a:xfrm>
            <a:off x="8833126" y="457535"/>
            <a:ext cx="120476" cy="107273"/>
          </a:xfrm>
          <a:prstGeom prst="rect">
            <a:avLst/>
          </a:prstGeom>
          <a:noFill/>
          <a:ln>
            <a:noFill/>
          </a:ln>
        </p:spPr>
      </p:pic>
      <p:pic>
        <p:nvPicPr>
          <p:cNvPr id="109" name="Google Shape;109;g3a31ee56539_0_68"/>
          <p:cNvPicPr preferRelativeResize="0"/>
          <p:nvPr/>
        </p:nvPicPr>
        <p:blipFill>
          <a:blip r:embed="rId7">
            <a:alphaModFix/>
          </a:blip>
          <a:stretch>
            <a:fillRect/>
          </a:stretch>
        </p:blipFill>
        <p:spPr>
          <a:xfrm>
            <a:off x="1292788" y="0"/>
            <a:ext cx="6558423"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109" name="Shape 1109"/>
        <p:cNvGrpSpPr/>
        <p:nvPr/>
      </p:nvGrpSpPr>
      <p:grpSpPr>
        <a:xfrm>
          <a:off x="0" y="0"/>
          <a:ext cx="0" cy="0"/>
          <a:chOff x="0" y="0"/>
          <a:chExt cx="0" cy="0"/>
        </a:xfrm>
      </p:grpSpPr>
      <p:sp>
        <p:nvSpPr>
          <p:cNvPr id="1110" name="Google Shape;1110;g386541bf208_0_111"/>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386541bf208_0_111"/>
          <p:cNvSpPr/>
          <p:nvPr/>
        </p:nvSpPr>
        <p:spPr>
          <a:xfrm>
            <a:off x="476250" y="2424113"/>
            <a:ext cx="8191500" cy="166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386541bf208_0_111"/>
          <p:cNvSpPr/>
          <p:nvPr/>
        </p:nvSpPr>
        <p:spPr>
          <a:xfrm>
            <a:off x="112375" y="2876550"/>
            <a:ext cx="1466700" cy="357300"/>
          </a:xfrm>
          <a:prstGeom prst="rect">
            <a:avLst/>
          </a:prstGeom>
          <a:solidFill>
            <a:srgbClr val="F46B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386541bf208_0_111"/>
          <p:cNvSpPr/>
          <p:nvPr/>
        </p:nvSpPr>
        <p:spPr>
          <a:xfrm>
            <a:off x="1672101" y="2876550"/>
            <a:ext cx="3363600" cy="357300"/>
          </a:xfrm>
          <a:prstGeom prst="rect">
            <a:avLst/>
          </a:prstGeom>
          <a:solidFill>
            <a:srgbClr val="EEC6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386541bf208_0_111"/>
          <p:cNvSpPr/>
          <p:nvPr/>
        </p:nvSpPr>
        <p:spPr>
          <a:xfrm>
            <a:off x="7043613" y="2876550"/>
            <a:ext cx="1986000" cy="357300"/>
          </a:xfrm>
          <a:prstGeom prst="rect">
            <a:avLst/>
          </a:prstGeom>
          <a:solidFill>
            <a:srgbClr val="58D6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5" name="Google Shape;1115;g386541bf208_0_111"/>
          <p:cNvCxnSpPr/>
          <p:nvPr/>
        </p:nvCxnSpPr>
        <p:spPr>
          <a:xfrm rot="10800000">
            <a:off x="0" y="2657475"/>
            <a:ext cx="9144000" cy="0"/>
          </a:xfrm>
          <a:prstGeom prst="straightConnector1">
            <a:avLst/>
          </a:prstGeom>
          <a:noFill/>
          <a:ln cap="flat" cmpd="sng" w="12700">
            <a:solidFill>
              <a:srgbClr val="D2D2FF">
                <a:alpha val="20000"/>
              </a:srgbClr>
            </a:solidFill>
            <a:prstDash val="solid"/>
            <a:round/>
            <a:headEnd len="sm" w="sm" type="none"/>
            <a:tailEnd len="sm" w="sm" type="none"/>
          </a:ln>
        </p:spPr>
      </p:cxnSp>
      <p:pic>
        <p:nvPicPr>
          <p:cNvPr descr="preencoded.png" id="1116" name="Google Shape;1116;g386541bf208_0_111"/>
          <p:cNvPicPr preferRelativeResize="0"/>
          <p:nvPr/>
        </p:nvPicPr>
        <p:blipFill rotWithShape="1">
          <a:blip r:embed="rId3">
            <a:alphaModFix/>
          </a:blip>
          <a:srcRect b="0" l="0" r="0" t="0"/>
          <a:stretch/>
        </p:blipFill>
        <p:spPr>
          <a:xfrm>
            <a:off x="8831833" y="209550"/>
            <a:ext cx="120476" cy="107273"/>
          </a:xfrm>
          <a:prstGeom prst="rect">
            <a:avLst/>
          </a:prstGeom>
          <a:noFill/>
          <a:ln>
            <a:noFill/>
          </a:ln>
        </p:spPr>
      </p:pic>
      <p:pic>
        <p:nvPicPr>
          <p:cNvPr descr="preencoded.png" id="1117" name="Google Shape;1117;g386541bf208_0_111"/>
          <p:cNvPicPr preferRelativeResize="0"/>
          <p:nvPr/>
        </p:nvPicPr>
        <p:blipFill rotWithShape="1">
          <a:blip r:embed="rId4">
            <a:alphaModFix/>
          </a:blip>
          <a:srcRect b="0" l="0" r="0" t="0"/>
          <a:stretch/>
        </p:blipFill>
        <p:spPr>
          <a:xfrm>
            <a:off x="8776711" y="209550"/>
            <a:ext cx="120476" cy="107273"/>
          </a:xfrm>
          <a:prstGeom prst="rect">
            <a:avLst/>
          </a:prstGeom>
          <a:noFill/>
          <a:ln>
            <a:noFill/>
          </a:ln>
        </p:spPr>
      </p:pic>
      <p:pic>
        <p:nvPicPr>
          <p:cNvPr descr="preencoded.png" id="1118" name="Google Shape;1118;g386541bf208_0_111"/>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1119" name="Google Shape;1119;g386541bf208_0_111"/>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1120" name="Google Shape;1120;g386541bf208_0_111"/>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1121" name="Google Shape;1121;g386541bf208_0_111"/>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1122" name="Google Shape;1122;g386541bf208_0_111"/>
          <p:cNvPicPr preferRelativeResize="0"/>
          <p:nvPr/>
        </p:nvPicPr>
        <p:blipFill rotWithShape="1">
          <a:blip r:embed="rId3">
            <a:alphaModFix/>
          </a:blip>
          <a:srcRect b="0" l="0" r="0" t="0"/>
          <a:stretch/>
        </p:blipFill>
        <p:spPr>
          <a:xfrm>
            <a:off x="8833117" y="359787"/>
            <a:ext cx="120476" cy="107273"/>
          </a:xfrm>
          <a:prstGeom prst="rect">
            <a:avLst/>
          </a:prstGeom>
          <a:noFill/>
          <a:ln>
            <a:noFill/>
          </a:ln>
        </p:spPr>
      </p:pic>
      <p:pic>
        <p:nvPicPr>
          <p:cNvPr descr="preencoded.png" id="1123" name="Google Shape;1123;g386541bf208_0_111"/>
          <p:cNvPicPr preferRelativeResize="0"/>
          <p:nvPr/>
        </p:nvPicPr>
        <p:blipFill rotWithShape="1">
          <a:blip r:embed="rId4">
            <a:alphaModFix/>
          </a:blip>
          <a:srcRect b="0" l="0" r="0" t="0"/>
          <a:stretch/>
        </p:blipFill>
        <p:spPr>
          <a:xfrm>
            <a:off x="8833117" y="457535"/>
            <a:ext cx="120476" cy="107273"/>
          </a:xfrm>
          <a:prstGeom prst="rect">
            <a:avLst/>
          </a:prstGeom>
          <a:noFill/>
          <a:ln>
            <a:noFill/>
          </a:ln>
        </p:spPr>
      </p:pic>
      <p:sp>
        <p:nvSpPr>
          <p:cNvPr id="1124" name="Google Shape;1124;g386541bf208_0_111"/>
          <p:cNvSpPr/>
          <p:nvPr/>
        </p:nvSpPr>
        <p:spPr>
          <a:xfrm>
            <a:off x="476250" y="381000"/>
            <a:ext cx="2252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F8F8FF"/>
              </a:buClr>
              <a:buSzPts val="1050"/>
              <a:buFont typeface="Overpass"/>
              <a:buNone/>
            </a:pPr>
            <a:r>
              <a:rPr lang="en-US" sz="1050">
                <a:solidFill>
                  <a:srgbClr val="F8F8FF"/>
                </a:solidFill>
                <a:latin typeface="Overpass"/>
                <a:ea typeface="Overpass"/>
                <a:cs typeface="Overpass"/>
                <a:sym typeface="Overpass"/>
              </a:rPr>
              <a:t>UPGRADEABILITY </a:t>
            </a:r>
            <a:r>
              <a:rPr b="0" i="0" lang="en-US" sz="1050" u="none" cap="none" strike="noStrike">
                <a:solidFill>
                  <a:srgbClr val="F8F8FF"/>
                </a:solidFill>
                <a:latin typeface="Overpass"/>
                <a:ea typeface="Overpass"/>
                <a:cs typeface="Overpass"/>
                <a:sym typeface="Overpass"/>
              </a:rPr>
              <a:t>TIMELINE</a:t>
            </a:r>
            <a:endParaRPr b="0" i="0" sz="1050" u="none" cap="none" strike="noStrike">
              <a:solidFill>
                <a:schemeClr val="dk1"/>
              </a:solidFill>
              <a:latin typeface="Calibri"/>
              <a:ea typeface="Calibri"/>
              <a:cs typeface="Calibri"/>
              <a:sym typeface="Calibri"/>
            </a:endParaRPr>
          </a:p>
        </p:txBody>
      </p:sp>
      <p:sp>
        <p:nvSpPr>
          <p:cNvPr id="1125" name="Google Shape;1125;g386541bf208_0_111"/>
          <p:cNvSpPr/>
          <p:nvPr/>
        </p:nvSpPr>
        <p:spPr>
          <a:xfrm>
            <a:off x="476250" y="900113"/>
            <a:ext cx="50958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FFFFFF"/>
              </a:buClr>
              <a:buSzPts val="1200"/>
              <a:buFont typeface="Overpass"/>
              <a:buNone/>
            </a:pPr>
            <a:r>
              <a:rPr lang="en-US" sz="1200">
                <a:solidFill>
                  <a:srgbClr val="FFFFFF"/>
                </a:solidFill>
                <a:latin typeface="Overpass"/>
                <a:ea typeface="Overpass"/>
                <a:cs typeface="Overpass"/>
                <a:sym typeface="Overpass"/>
              </a:rPr>
              <a:t>The Storage Gap is dying. Let’s make sure native Solidity Custom Storage Layouts are the final nail in the coffin. In conjunction with patterns such as Namespaced Storage, let’s work together to make the future of smart contract upgrades easy, simple, and safe.</a:t>
            </a:r>
            <a:endParaRPr b="0" i="0" sz="1200" u="none" cap="none" strike="noStrike">
              <a:solidFill>
                <a:schemeClr val="dk1"/>
              </a:solidFill>
              <a:latin typeface="Calibri"/>
              <a:ea typeface="Calibri"/>
              <a:cs typeface="Calibri"/>
              <a:sym typeface="Calibri"/>
            </a:endParaRPr>
          </a:p>
        </p:txBody>
      </p:sp>
      <p:sp>
        <p:nvSpPr>
          <p:cNvPr id="1126" name="Google Shape;1126;g386541bf208_0_111"/>
          <p:cNvSpPr/>
          <p:nvPr/>
        </p:nvSpPr>
        <p:spPr>
          <a:xfrm>
            <a:off x="7138875" y="2971800"/>
            <a:ext cx="19860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5714"/>
              </a:lnSpc>
              <a:spcBef>
                <a:spcPts val="0"/>
              </a:spcBef>
              <a:spcAft>
                <a:spcPts val="0"/>
              </a:spcAft>
              <a:buClr>
                <a:srgbClr val="000000"/>
              </a:buClr>
              <a:buSzPts val="1050"/>
              <a:buFont typeface="Arial"/>
              <a:buNone/>
            </a:pPr>
            <a:r>
              <a:rPr b="1" lang="en-US" sz="1000">
                <a:latin typeface="Overpass Mono"/>
                <a:ea typeface="Overpass Mono"/>
                <a:cs typeface="Overpass Mono"/>
                <a:sym typeface="Overpass Mono"/>
              </a:rPr>
              <a:t>Custom Storage Layouts</a:t>
            </a:r>
            <a:endParaRPr i="0" sz="1000" u="none" cap="none" strike="noStrike">
              <a:solidFill>
                <a:schemeClr val="dk1"/>
              </a:solidFill>
              <a:latin typeface="Overpass Mono"/>
              <a:ea typeface="Overpass Mono"/>
              <a:cs typeface="Overpass Mono"/>
              <a:sym typeface="Overpass Mono"/>
            </a:endParaRPr>
          </a:p>
        </p:txBody>
      </p:sp>
      <p:sp>
        <p:nvSpPr>
          <p:cNvPr id="1127" name="Google Shape;1127;g386541bf208_0_111"/>
          <p:cNvSpPr/>
          <p:nvPr/>
        </p:nvSpPr>
        <p:spPr>
          <a:xfrm>
            <a:off x="1767325" y="2971800"/>
            <a:ext cx="26976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5714"/>
              </a:lnSpc>
              <a:spcBef>
                <a:spcPts val="0"/>
              </a:spcBef>
              <a:spcAft>
                <a:spcPts val="0"/>
              </a:spcAft>
              <a:buClr>
                <a:srgbClr val="000000"/>
              </a:buClr>
              <a:buSzPts val="1050"/>
              <a:buFont typeface="Arial"/>
              <a:buNone/>
            </a:pPr>
            <a:r>
              <a:rPr b="1" lang="en-US" sz="1000">
                <a:latin typeface="Overpass Mono"/>
                <a:ea typeface="Overpass Mono"/>
                <a:cs typeface="Overpass Mono"/>
                <a:sym typeface="Overpass Mono"/>
              </a:rPr>
              <a:t>Storage Gaps</a:t>
            </a:r>
            <a:endParaRPr i="0" sz="1000" u="none" cap="none" strike="noStrike">
              <a:solidFill>
                <a:schemeClr val="dk1"/>
              </a:solidFill>
              <a:latin typeface="Overpass Mono"/>
              <a:ea typeface="Overpass Mono"/>
              <a:cs typeface="Overpass Mono"/>
              <a:sym typeface="Overpass Mono"/>
            </a:endParaRPr>
          </a:p>
        </p:txBody>
      </p:sp>
      <p:sp>
        <p:nvSpPr>
          <p:cNvPr id="1128" name="Google Shape;1128;g386541bf208_0_111"/>
          <p:cNvSpPr/>
          <p:nvPr/>
        </p:nvSpPr>
        <p:spPr>
          <a:xfrm>
            <a:off x="207625" y="2971800"/>
            <a:ext cx="11109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5714"/>
              </a:lnSpc>
              <a:spcBef>
                <a:spcPts val="0"/>
              </a:spcBef>
              <a:spcAft>
                <a:spcPts val="0"/>
              </a:spcAft>
              <a:buClr>
                <a:srgbClr val="000000"/>
              </a:buClr>
              <a:buSzPts val="1050"/>
              <a:buFont typeface="Arial"/>
              <a:buNone/>
            </a:pPr>
            <a:r>
              <a:rPr b="1" lang="en-US" sz="1000">
                <a:latin typeface="Overpass Mono"/>
                <a:ea typeface="Overpass Mono"/>
                <a:cs typeface="Overpass Mono"/>
                <a:sym typeface="Overpass Mono"/>
              </a:rPr>
              <a:t>Nothing</a:t>
            </a:r>
            <a:endParaRPr i="0" sz="1000" u="none" cap="none" strike="noStrike">
              <a:solidFill>
                <a:schemeClr val="dk1"/>
              </a:solidFill>
              <a:latin typeface="Overpass Mono"/>
              <a:ea typeface="Overpass Mono"/>
              <a:cs typeface="Overpass Mono"/>
              <a:sym typeface="Overpass Mono"/>
            </a:endParaRPr>
          </a:p>
        </p:txBody>
      </p:sp>
      <p:sp>
        <p:nvSpPr>
          <p:cNvPr id="1129" name="Google Shape;1129;g386541bf208_0_111"/>
          <p:cNvSpPr/>
          <p:nvPr/>
        </p:nvSpPr>
        <p:spPr>
          <a:xfrm>
            <a:off x="0" y="2424063"/>
            <a:ext cx="10668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FFFFFF"/>
              </a:buClr>
              <a:buSzPts val="1050"/>
              <a:buFont typeface="Overpass"/>
              <a:buNone/>
            </a:pPr>
            <a:r>
              <a:rPr lang="en-US" sz="1050">
                <a:solidFill>
                  <a:srgbClr val="FFFFFF"/>
                </a:solidFill>
                <a:latin typeface="Overpass"/>
                <a:ea typeface="Overpass"/>
                <a:cs typeface="Overpass"/>
                <a:sym typeface="Overpass"/>
              </a:rPr>
              <a:t>PAST</a:t>
            </a:r>
            <a:endParaRPr b="0" i="0" sz="1050" u="none" cap="none" strike="noStrike">
              <a:solidFill>
                <a:schemeClr val="dk1"/>
              </a:solidFill>
              <a:latin typeface="Calibri"/>
              <a:ea typeface="Calibri"/>
              <a:cs typeface="Calibri"/>
              <a:sym typeface="Calibri"/>
            </a:endParaRPr>
          </a:p>
        </p:txBody>
      </p:sp>
      <p:sp>
        <p:nvSpPr>
          <p:cNvPr id="1130" name="Google Shape;1130;g386541bf208_0_111"/>
          <p:cNvSpPr/>
          <p:nvPr/>
        </p:nvSpPr>
        <p:spPr>
          <a:xfrm>
            <a:off x="8143875" y="2424113"/>
            <a:ext cx="981000" cy="166800"/>
          </a:xfrm>
          <a:prstGeom prst="rect">
            <a:avLst/>
          </a:prstGeom>
          <a:noFill/>
          <a:ln>
            <a:noFill/>
          </a:ln>
        </p:spPr>
        <p:txBody>
          <a:bodyPr anchorCtr="0" anchor="ctr" bIns="45700" lIns="91425" spcFirstLastPara="1" rIns="91425" wrap="square" tIns="45700">
            <a:noAutofit/>
          </a:bodyPr>
          <a:lstStyle/>
          <a:p>
            <a:pPr indent="0" lvl="0" marL="0" marR="0" rtl="0" algn="r">
              <a:lnSpc>
                <a:spcPct val="126571"/>
              </a:lnSpc>
              <a:spcBef>
                <a:spcPts val="0"/>
              </a:spcBef>
              <a:spcAft>
                <a:spcPts val="0"/>
              </a:spcAft>
              <a:buClr>
                <a:srgbClr val="FFFFFF"/>
              </a:buClr>
              <a:buSzPts val="1050"/>
              <a:buFont typeface="Overpass"/>
              <a:buNone/>
            </a:pPr>
            <a:r>
              <a:rPr lang="en-US" sz="1050">
                <a:solidFill>
                  <a:srgbClr val="FFFFFF"/>
                </a:solidFill>
                <a:latin typeface="Overpass"/>
                <a:ea typeface="Overpass"/>
                <a:cs typeface="Overpass"/>
                <a:sym typeface="Overpass"/>
              </a:rPr>
              <a:t>FUTURE</a:t>
            </a:r>
            <a:endParaRPr b="0" i="0" sz="1050" u="none" cap="none" strike="noStrike">
              <a:solidFill>
                <a:schemeClr val="dk1"/>
              </a:solidFill>
              <a:latin typeface="Calibri"/>
              <a:ea typeface="Calibri"/>
              <a:cs typeface="Calibri"/>
              <a:sym typeface="Calibri"/>
            </a:endParaRPr>
          </a:p>
        </p:txBody>
      </p:sp>
      <p:sp>
        <p:nvSpPr>
          <p:cNvPr id="1131" name="Google Shape;1131;g386541bf208_0_111"/>
          <p:cNvSpPr/>
          <p:nvPr/>
        </p:nvSpPr>
        <p:spPr>
          <a:xfrm>
            <a:off x="5132150" y="2876550"/>
            <a:ext cx="1831500" cy="357300"/>
          </a:xfrm>
          <a:prstGeom prst="rect">
            <a:avLst/>
          </a:prstGeom>
          <a:solidFill>
            <a:srgbClr val="808C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386541bf208_0_111"/>
          <p:cNvSpPr/>
          <p:nvPr/>
        </p:nvSpPr>
        <p:spPr>
          <a:xfrm>
            <a:off x="5227400" y="2971788"/>
            <a:ext cx="11109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5714"/>
              </a:lnSpc>
              <a:spcBef>
                <a:spcPts val="0"/>
              </a:spcBef>
              <a:spcAft>
                <a:spcPts val="0"/>
              </a:spcAft>
              <a:buClr>
                <a:srgbClr val="000000"/>
              </a:buClr>
              <a:buSzPts val="1050"/>
              <a:buFont typeface="Arial"/>
              <a:buNone/>
            </a:pPr>
            <a:r>
              <a:rPr b="1" lang="en-US" sz="1000">
                <a:latin typeface="Overpass Mono"/>
                <a:ea typeface="Overpass Mono"/>
                <a:cs typeface="Overpass Mono"/>
                <a:sym typeface="Overpass Mono"/>
              </a:rPr>
              <a:t>ERC-7201</a:t>
            </a:r>
            <a:endParaRPr i="0" sz="1000" u="none" cap="none" strike="noStrike">
              <a:solidFill>
                <a:schemeClr val="dk1"/>
              </a:solidFill>
              <a:latin typeface="Overpass Mono"/>
              <a:ea typeface="Overpass Mono"/>
              <a:cs typeface="Overpass Mono"/>
              <a:sym typeface="Overpass Mono"/>
            </a:endParaRPr>
          </a:p>
        </p:txBody>
      </p:sp>
      <p:pic>
        <p:nvPicPr>
          <p:cNvPr descr="preencoded.png" id="1133" name="Google Shape;1133;g386541bf208_0_111"/>
          <p:cNvPicPr preferRelativeResize="0"/>
          <p:nvPr/>
        </p:nvPicPr>
        <p:blipFill rotWithShape="1">
          <a:blip r:embed="rId6">
            <a:alphaModFix/>
          </a:blip>
          <a:srcRect b="0" l="0" r="0" t="0"/>
          <a:stretch/>
        </p:blipFill>
        <p:spPr>
          <a:xfrm>
            <a:off x="4859613" y="3822468"/>
            <a:ext cx="2376575" cy="13210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138" name="Shape 1138"/>
        <p:cNvGrpSpPr/>
        <p:nvPr/>
      </p:nvGrpSpPr>
      <p:grpSpPr>
        <a:xfrm>
          <a:off x="0" y="0"/>
          <a:ext cx="0" cy="0"/>
          <a:chOff x="0" y="0"/>
          <a:chExt cx="0" cy="0"/>
        </a:xfrm>
      </p:grpSpPr>
      <p:sp>
        <p:nvSpPr>
          <p:cNvPr id="1139" name="Google Shape;1139;g386541bf208_0_500"/>
          <p:cNvSpPr/>
          <p:nvPr/>
        </p:nvSpPr>
        <p:spPr>
          <a:xfrm>
            <a:off x="5802025" y="3006269"/>
            <a:ext cx="1957500" cy="252300"/>
          </a:xfrm>
          <a:prstGeom prst="rect">
            <a:avLst/>
          </a:prstGeom>
          <a:noFill/>
          <a:ln>
            <a:noFill/>
          </a:ln>
        </p:spPr>
        <p:txBody>
          <a:bodyPr anchorCtr="0" anchor="ctr" bIns="45700" lIns="91425" spcFirstLastPara="1" rIns="91425" wrap="square" tIns="45700">
            <a:noAutofit/>
          </a:bodyPr>
          <a:lstStyle/>
          <a:p>
            <a:pPr indent="0" lvl="0" marL="0" marR="0" rtl="0" algn="l">
              <a:lnSpc>
                <a:spcPct val="125015"/>
              </a:lnSpc>
              <a:spcBef>
                <a:spcPts val="0"/>
              </a:spcBef>
              <a:spcAft>
                <a:spcPts val="0"/>
              </a:spcAft>
              <a:buClr>
                <a:srgbClr val="FFFFFF"/>
              </a:buClr>
              <a:buSzPts val="1575"/>
              <a:buFont typeface="Overpass"/>
              <a:buNone/>
            </a:pPr>
            <a:r>
              <a:rPr lang="en-US" sz="1575">
                <a:solidFill>
                  <a:srgbClr val="FFFFFF"/>
                </a:solidFill>
                <a:latin typeface="Overpass"/>
                <a:ea typeface="Overpass"/>
                <a:cs typeface="Overpass"/>
                <a:sym typeface="Overpass"/>
              </a:rPr>
              <a:t>ericmartihaynes</a:t>
            </a:r>
            <a:endParaRPr b="0" i="0" sz="1575" u="none" cap="none" strike="noStrike">
              <a:solidFill>
                <a:schemeClr val="dk1"/>
              </a:solidFill>
              <a:latin typeface="Calibri"/>
              <a:ea typeface="Calibri"/>
              <a:cs typeface="Calibri"/>
              <a:sym typeface="Calibri"/>
            </a:endParaRPr>
          </a:p>
        </p:txBody>
      </p:sp>
      <p:sp>
        <p:nvSpPr>
          <p:cNvPr id="1140" name="Google Shape;1140;g386541bf208_0_500"/>
          <p:cNvSpPr/>
          <p:nvPr/>
        </p:nvSpPr>
        <p:spPr>
          <a:xfrm>
            <a:off x="6214325" y="4009875"/>
            <a:ext cx="244200" cy="252300"/>
          </a:xfrm>
          <a:prstGeom prst="ellipse">
            <a:avLst/>
          </a:prstGeom>
          <a:solidFill>
            <a:srgbClr val="D2D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386541bf208_0_500"/>
          <p:cNvSpPr/>
          <p:nvPr/>
        </p:nvSpPr>
        <p:spPr>
          <a:xfrm>
            <a:off x="5440288" y="3020787"/>
            <a:ext cx="244200" cy="252300"/>
          </a:xfrm>
          <a:prstGeom prst="ellipse">
            <a:avLst/>
          </a:prstGeom>
          <a:solidFill>
            <a:srgbClr val="D2D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386541bf208_0_500"/>
          <p:cNvSpPr/>
          <p:nvPr/>
        </p:nvSpPr>
        <p:spPr>
          <a:xfrm>
            <a:off x="4923400" y="2002700"/>
            <a:ext cx="244200" cy="252300"/>
          </a:xfrm>
          <a:prstGeom prst="ellipse">
            <a:avLst/>
          </a:prstGeom>
          <a:solidFill>
            <a:srgbClr val="D2D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3" name="Google Shape;1143;g386541bf208_0_500"/>
          <p:cNvPicPr preferRelativeResize="0"/>
          <p:nvPr/>
        </p:nvPicPr>
        <p:blipFill rotWithShape="1">
          <a:blip r:embed="rId3">
            <a:alphaModFix/>
          </a:blip>
          <a:srcRect b="85034" l="0" r="90332" t="0"/>
          <a:stretch/>
        </p:blipFill>
        <p:spPr>
          <a:xfrm>
            <a:off x="4880326" y="1976630"/>
            <a:ext cx="336773" cy="316676"/>
          </a:xfrm>
          <a:prstGeom prst="rect">
            <a:avLst/>
          </a:prstGeom>
          <a:noFill/>
          <a:ln>
            <a:noFill/>
          </a:ln>
        </p:spPr>
      </p:pic>
      <p:cxnSp>
        <p:nvCxnSpPr>
          <p:cNvPr id="1144" name="Google Shape;1144;g386541bf208_0_500"/>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1145" name="Google Shape;1145;g386541bf208_0_500"/>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386541bf208_0_500"/>
          <p:cNvSpPr/>
          <p:nvPr/>
        </p:nvSpPr>
        <p:spPr>
          <a:xfrm>
            <a:off x="5237625" y="2002675"/>
            <a:ext cx="15033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386541bf208_0_500"/>
          <p:cNvSpPr/>
          <p:nvPr/>
        </p:nvSpPr>
        <p:spPr>
          <a:xfrm>
            <a:off x="5799025" y="3006275"/>
            <a:ext cx="1503300" cy="252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148" name="Google Shape;1148;g386541bf208_0_500"/>
          <p:cNvPicPr preferRelativeResize="0"/>
          <p:nvPr/>
        </p:nvPicPr>
        <p:blipFill rotWithShape="1">
          <a:blip r:embed="rId4">
            <a:alphaModFix/>
          </a:blip>
          <a:srcRect b="0" l="0" r="0" t="0"/>
          <a:stretch/>
        </p:blipFill>
        <p:spPr>
          <a:xfrm>
            <a:off x="8831842" y="209550"/>
            <a:ext cx="120476" cy="107273"/>
          </a:xfrm>
          <a:prstGeom prst="rect">
            <a:avLst/>
          </a:prstGeom>
          <a:noFill/>
          <a:ln>
            <a:noFill/>
          </a:ln>
        </p:spPr>
      </p:pic>
      <p:pic>
        <p:nvPicPr>
          <p:cNvPr descr="preencoded.png" id="1149" name="Google Shape;1149;g386541bf208_0_500"/>
          <p:cNvPicPr preferRelativeResize="0"/>
          <p:nvPr/>
        </p:nvPicPr>
        <p:blipFill rotWithShape="1">
          <a:blip r:embed="rId5">
            <a:alphaModFix/>
          </a:blip>
          <a:srcRect b="0" l="0" r="0" t="0"/>
          <a:stretch/>
        </p:blipFill>
        <p:spPr>
          <a:xfrm>
            <a:off x="8776719" y="209550"/>
            <a:ext cx="120476" cy="107273"/>
          </a:xfrm>
          <a:prstGeom prst="rect">
            <a:avLst/>
          </a:prstGeom>
          <a:noFill/>
          <a:ln>
            <a:noFill/>
          </a:ln>
        </p:spPr>
      </p:pic>
      <p:pic>
        <p:nvPicPr>
          <p:cNvPr descr="preencoded.png" id="1150" name="Google Shape;1150;g386541bf208_0_500"/>
          <p:cNvPicPr preferRelativeResize="0"/>
          <p:nvPr/>
        </p:nvPicPr>
        <p:blipFill rotWithShape="1">
          <a:blip r:embed="rId6">
            <a:alphaModFix/>
          </a:blip>
          <a:srcRect b="0" l="0" r="0" t="0"/>
          <a:stretch/>
        </p:blipFill>
        <p:spPr>
          <a:xfrm>
            <a:off x="8721129" y="307298"/>
            <a:ext cx="120476" cy="105514"/>
          </a:xfrm>
          <a:prstGeom prst="rect">
            <a:avLst/>
          </a:prstGeom>
          <a:noFill/>
          <a:ln>
            <a:noFill/>
          </a:ln>
        </p:spPr>
      </p:pic>
      <p:pic>
        <p:nvPicPr>
          <p:cNvPr descr="preencoded.png" id="1151" name="Google Shape;1151;g386541bf208_0_500"/>
          <p:cNvPicPr preferRelativeResize="0"/>
          <p:nvPr/>
        </p:nvPicPr>
        <p:blipFill rotWithShape="1">
          <a:blip r:embed="rId4">
            <a:alphaModFix/>
          </a:blip>
          <a:srcRect b="0" l="0" r="0" t="0"/>
          <a:stretch/>
        </p:blipFill>
        <p:spPr>
          <a:xfrm>
            <a:off x="8721127" y="209550"/>
            <a:ext cx="120476" cy="107273"/>
          </a:xfrm>
          <a:prstGeom prst="rect">
            <a:avLst/>
          </a:prstGeom>
          <a:noFill/>
          <a:ln>
            <a:noFill/>
          </a:ln>
        </p:spPr>
      </p:pic>
      <p:pic>
        <p:nvPicPr>
          <p:cNvPr descr="preencoded.png" id="1152" name="Google Shape;1152;g386541bf208_0_500"/>
          <p:cNvPicPr preferRelativeResize="0"/>
          <p:nvPr/>
        </p:nvPicPr>
        <p:blipFill rotWithShape="1">
          <a:blip r:embed="rId5">
            <a:alphaModFix/>
          </a:blip>
          <a:srcRect b="0" l="0" r="0" t="0"/>
          <a:stretch/>
        </p:blipFill>
        <p:spPr>
          <a:xfrm>
            <a:off x="8722413" y="457535"/>
            <a:ext cx="120476" cy="107273"/>
          </a:xfrm>
          <a:prstGeom prst="rect">
            <a:avLst/>
          </a:prstGeom>
          <a:noFill/>
          <a:ln>
            <a:noFill/>
          </a:ln>
        </p:spPr>
      </p:pic>
      <p:pic>
        <p:nvPicPr>
          <p:cNvPr descr="preencoded.png" id="1153" name="Google Shape;1153;g386541bf208_0_500"/>
          <p:cNvPicPr preferRelativeResize="0"/>
          <p:nvPr/>
        </p:nvPicPr>
        <p:blipFill rotWithShape="1">
          <a:blip r:embed="rId4">
            <a:alphaModFix/>
          </a:blip>
          <a:srcRect b="0" l="0" r="0" t="0"/>
          <a:stretch/>
        </p:blipFill>
        <p:spPr>
          <a:xfrm>
            <a:off x="8777536" y="457535"/>
            <a:ext cx="120476" cy="107273"/>
          </a:xfrm>
          <a:prstGeom prst="rect">
            <a:avLst/>
          </a:prstGeom>
          <a:noFill/>
          <a:ln>
            <a:noFill/>
          </a:ln>
        </p:spPr>
      </p:pic>
      <p:pic>
        <p:nvPicPr>
          <p:cNvPr descr="preencoded.png" id="1154" name="Google Shape;1154;g386541bf208_0_500"/>
          <p:cNvPicPr preferRelativeResize="0"/>
          <p:nvPr/>
        </p:nvPicPr>
        <p:blipFill rotWithShape="1">
          <a:blip r:embed="rId4">
            <a:alphaModFix/>
          </a:blip>
          <a:srcRect b="0" l="0" r="0" t="0"/>
          <a:stretch/>
        </p:blipFill>
        <p:spPr>
          <a:xfrm>
            <a:off x="8833127" y="359787"/>
            <a:ext cx="120476" cy="107273"/>
          </a:xfrm>
          <a:prstGeom prst="rect">
            <a:avLst/>
          </a:prstGeom>
          <a:noFill/>
          <a:ln>
            <a:noFill/>
          </a:ln>
        </p:spPr>
      </p:pic>
      <p:pic>
        <p:nvPicPr>
          <p:cNvPr descr="preencoded.png" id="1155" name="Google Shape;1155;g386541bf208_0_500"/>
          <p:cNvPicPr preferRelativeResize="0"/>
          <p:nvPr/>
        </p:nvPicPr>
        <p:blipFill rotWithShape="1">
          <a:blip r:embed="rId5">
            <a:alphaModFix/>
          </a:blip>
          <a:srcRect b="0" l="0" r="0" t="0"/>
          <a:stretch/>
        </p:blipFill>
        <p:spPr>
          <a:xfrm>
            <a:off x="8833129" y="457535"/>
            <a:ext cx="120476" cy="107273"/>
          </a:xfrm>
          <a:prstGeom prst="rect">
            <a:avLst/>
          </a:prstGeom>
          <a:noFill/>
          <a:ln>
            <a:noFill/>
          </a:ln>
        </p:spPr>
      </p:pic>
      <p:sp>
        <p:nvSpPr>
          <p:cNvPr id="1156" name="Google Shape;1156;g386541bf208_0_500"/>
          <p:cNvSpPr/>
          <p:nvPr/>
        </p:nvSpPr>
        <p:spPr>
          <a:xfrm>
            <a:off x="476250" y="381000"/>
            <a:ext cx="38862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F8F8FF"/>
              </a:buClr>
              <a:buSzPts val="1050"/>
              <a:buFont typeface="Overpass"/>
              <a:buNone/>
            </a:pPr>
            <a:r>
              <a:rPr lang="en-US" sz="1050">
                <a:solidFill>
                  <a:srgbClr val="F8F8FF"/>
                </a:solidFill>
                <a:latin typeface="Overpass"/>
                <a:ea typeface="Overpass"/>
                <a:cs typeface="Overpass"/>
                <a:sym typeface="Overpass"/>
              </a:rPr>
              <a:t>GRACIAS</a:t>
            </a:r>
            <a:endParaRPr b="0" i="0" sz="1050" u="none" cap="none" strike="noStrike">
              <a:solidFill>
                <a:schemeClr val="dk1"/>
              </a:solidFill>
              <a:latin typeface="Calibri"/>
              <a:ea typeface="Calibri"/>
              <a:cs typeface="Calibri"/>
              <a:sym typeface="Calibri"/>
            </a:endParaRPr>
          </a:p>
        </p:txBody>
      </p:sp>
      <p:sp>
        <p:nvSpPr>
          <p:cNvPr id="1157" name="Google Shape;1157;g386541bf208_0_500"/>
          <p:cNvSpPr/>
          <p:nvPr/>
        </p:nvSpPr>
        <p:spPr>
          <a:xfrm>
            <a:off x="0" y="1252550"/>
            <a:ext cx="4552800" cy="8406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2400"/>
              <a:buFont typeface="Overpass Mono"/>
              <a:buNone/>
            </a:pPr>
            <a:r>
              <a:rPr lang="en-US" sz="2400">
                <a:solidFill>
                  <a:srgbClr val="FFFFFF"/>
                </a:solidFill>
                <a:latin typeface="Overpass Mono"/>
                <a:ea typeface="Overpass Mono"/>
                <a:cs typeface="Overpass Mono"/>
                <a:sym typeface="Overpass Mono"/>
              </a:rPr>
              <a:t>Let’s </a:t>
            </a:r>
            <a:r>
              <a:rPr b="1" lang="en-US" sz="2400">
                <a:solidFill>
                  <a:srgbClr val="FFFFFF"/>
                </a:solidFill>
                <a:latin typeface="Overpass Mono"/>
                <a:ea typeface="Overpass Mono"/>
                <a:cs typeface="Overpass Mono"/>
                <a:sym typeface="Overpass Mono"/>
              </a:rPr>
              <a:t>build</a:t>
            </a:r>
            <a:r>
              <a:rPr lang="en-US" sz="2400">
                <a:solidFill>
                  <a:srgbClr val="FFFFFF"/>
                </a:solidFill>
                <a:latin typeface="Overpass Mono"/>
                <a:ea typeface="Overpass Mono"/>
                <a:cs typeface="Overpass Mono"/>
                <a:sym typeface="Overpass Mono"/>
              </a:rPr>
              <a:t> together!</a:t>
            </a:r>
            <a:endParaRPr b="0" i="0" sz="2400" u="none" cap="none" strike="noStrike">
              <a:solidFill>
                <a:schemeClr val="dk1"/>
              </a:solidFill>
              <a:latin typeface="Calibri"/>
              <a:ea typeface="Calibri"/>
              <a:cs typeface="Calibri"/>
              <a:sym typeface="Calibri"/>
            </a:endParaRPr>
          </a:p>
        </p:txBody>
      </p:sp>
      <p:sp>
        <p:nvSpPr>
          <p:cNvPr id="1158" name="Google Shape;1158;g386541bf208_0_500"/>
          <p:cNvSpPr/>
          <p:nvPr/>
        </p:nvSpPr>
        <p:spPr>
          <a:xfrm>
            <a:off x="6529775" y="3980157"/>
            <a:ext cx="1957500" cy="252300"/>
          </a:xfrm>
          <a:prstGeom prst="rect">
            <a:avLst/>
          </a:prstGeom>
          <a:noFill/>
          <a:ln>
            <a:noFill/>
          </a:ln>
        </p:spPr>
        <p:txBody>
          <a:bodyPr anchorCtr="0" anchor="ctr" bIns="45700" lIns="91425" spcFirstLastPara="1" rIns="91425" wrap="square" tIns="45700">
            <a:noAutofit/>
          </a:bodyPr>
          <a:lstStyle/>
          <a:p>
            <a:pPr indent="0" lvl="0" marL="0" marR="0" rtl="0" algn="l">
              <a:lnSpc>
                <a:spcPct val="125015"/>
              </a:lnSpc>
              <a:spcBef>
                <a:spcPts val="0"/>
              </a:spcBef>
              <a:spcAft>
                <a:spcPts val="0"/>
              </a:spcAft>
              <a:buClr>
                <a:srgbClr val="FFFFFF"/>
              </a:buClr>
              <a:buSzPts val="1575"/>
              <a:buFont typeface="Overpass"/>
              <a:buNone/>
            </a:pPr>
            <a:r>
              <a:rPr lang="en-US" sz="1575">
                <a:solidFill>
                  <a:srgbClr val="FFFFFF"/>
                </a:solidFill>
                <a:latin typeface="Overpass"/>
                <a:ea typeface="Overpass"/>
                <a:cs typeface="Overpass"/>
                <a:sym typeface="Overpass"/>
              </a:rPr>
              <a:t>ericmartihaynes</a:t>
            </a:r>
            <a:endParaRPr b="0" i="0" sz="1575" u="none" cap="none" strike="noStrike">
              <a:solidFill>
                <a:schemeClr val="dk1"/>
              </a:solidFill>
              <a:latin typeface="Calibri"/>
              <a:ea typeface="Calibri"/>
              <a:cs typeface="Calibri"/>
              <a:sym typeface="Calibri"/>
            </a:endParaRPr>
          </a:p>
        </p:txBody>
      </p:sp>
      <p:sp>
        <p:nvSpPr>
          <p:cNvPr id="1159" name="Google Shape;1159;g386541bf208_0_500"/>
          <p:cNvSpPr/>
          <p:nvPr/>
        </p:nvSpPr>
        <p:spPr>
          <a:xfrm>
            <a:off x="5288325" y="2002682"/>
            <a:ext cx="1909800" cy="252300"/>
          </a:xfrm>
          <a:prstGeom prst="rect">
            <a:avLst/>
          </a:prstGeom>
          <a:noFill/>
          <a:ln>
            <a:noFill/>
          </a:ln>
        </p:spPr>
        <p:txBody>
          <a:bodyPr anchorCtr="0" anchor="ctr" bIns="45700" lIns="91425" spcFirstLastPara="1" rIns="91425" wrap="square" tIns="45700">
            <a:noAutofit/>
          </a:bodyPr>
          <a:lstStyle/>
          <a:p>
            <a:pPr indent="0" lvl="0" marL="0" marR="0" rtl="0" algn="l">
              <a:lnSpc>
                <a:spcPct val="125015"/>
              </a:lnSpc>
              <a:spcBef>
                <a:spcPts val="0"/>
              </a:spcBef>
              <a:spcAft>
                <a:spcPts val="0"/>
              </a:spcAft>
              <a:buClr>
                <a:srgbClr val="FFFFFF"/>
              </a:buClr>
              <a:buSzPts val="1575"/>
              <a:buFont typeface="Overpass"/>
              <a:buNone/>
            </a:pPr>
            <a:r>
              <a:rPr lang="en-US" sz="1575">
                <a:solidFill>
                  <a:srgbClr val="FFFFFF"/>
                </a:solidFill>
                <a:latin typeface="Overpass"/>
                <a:ea typeface="Overpass"/>
                <a:cs typeface="Overpass"/>
                <a:sym typeface="Overpass"/>
              </a:rPr>
              <a:t>www.nethermind.io</a:t>
            </a:r>
            <a:endParaRPr b="0" i="0" sz="1575" u="none" cap="none" strike="noStrike">
              <a:solidFill>
                <a:schemeClr val="dk1"/>
              </a:solidFill>
              <a:latin typeface="Calibri"/>
              <a:ea typeface="Calibri"/>
              <a:cs typeface="Calibri"/>
              <a:sym typeface="Calibri"/>
            </a:endParaRPr>
          </a:p>
        </p:txBody>
      </p:sp>
      <p:pic>
        <p:nvPicPr>
          <p:cNvPr id="1160" name="Google Shape;1160;g386541bf208_0_500"/>
          <p:cNvPicPr preferRelativeResize="0"/>
          <p:nvPr/>
        </p:nvPicPr>
        <p:blipFill>
          <a:blip r:embed="rId7">
            <a:alphaModFix/>
          </a:blip>
          <a:stretch>
            <a:fillRect/>
          </a:stretch>
        </p:blipFill>
        <p:spPr>
          <a:xfrm>
            <a:off x="4945413" y="284938"/>
            <a:ext cx="3363225" cy="452450"/>
          </a:xfrm>
          <a:prstGeom prst="rect">
            <a:avLst/>
          </a:prstGeom>
          <a:noFill/>
          <a:ln>
            <a:noFill/>
          </a:ln>
        </p:spPr>
      </p:pic>
      <p:sp>
        <p:nvSpPr>
          <p:cNvPr id="1161" name="Google Shape;1161;g386541bf208_0_500"/>
          <p:cNvSpPr txBox="1"/>
          <p:nvPr/>
        </p:nvSpPr>
        <p:spPr>
          <a:xfrm rot="1372">
            <a:off x="1784360" y="993620"/>
            <a:ext cx="15033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D2D2FF"/>
                </a:solidFill>
                <a:latin typeface="Calligraffitti"/>
                <a:ea typeface="Calligraffitti"/>
                <a:cs typeface="Calligraffitti"/>
                <a:sym typeface="Calligraffitti"/>
              </a:rPr>
              <a:t>&amp; Upgrade</a:t>
            </a:r>
            <a:endParaRPr sz="2400">
              <a:solidFill>
                <a:srgbClr val="D2D2FF"/>
              </a:solidFill>
              <a:latin typeface="Calligraffitti"/>
              <a:ea typeface="Calligraffitti"/>
              <a:cs typeface="Calligraffitti"/>
              <a:sym typeface="Calligraffitti"/>
            </a:endParaRPr>
          </a:p>
        </p:txBody>
      </p:sp>
      <p:pic>
        <p:nvPicPr>
          <p:cNvPr descr="preencoded.png" id="1162" name="Google Shape;1162;g386541bf208_0_500"/>
          <p:cNvPicPr preferRelativeResize="0"/>
          <p:nvPr/>
        </p:nvPicPr>
        <p:blipFill rotWithShape="1">
          <a:blip r:embed="rId8">
            <a:alphaModFix/>
          </a:blip>
          <a:srcRect b="0" l="0" r="0" t="0"/>
          <a:stretch/>
        </p:blipFill>
        <p:spPr>
          <a:xfrm>
            <a:off x="1321505" y="2363036"/>
            <a:ext cx="1909800" cy="2188976"/>
          </a:xfrm>
          <a:prstGeom prst="rect">
            <a:avLst/>
          </a:prstGeom>
          <a:noFill/>
          <a:ln>
            <a:noFill/>
          </a:ln>
        </p:spPr>
      </p:pic>
      <p:pic>
        <p:nvPicPr>
          <p:cNvPr id="1163" name="Google Shape;1163;g386541bf208_0_500"/>
          <p:cNvPicPr preferRelativeResize="0"/>
          <p:nvPr/>
        </p:nvPicPr>
        <p:blipFill rotWithShape="1">
          <a:blip r:embed="rId3">
            <a:alphaModFix/>
          </a:blip>
          <a:srcRect b="55322" l="90333" r="0" t="26322"/>
          <a:stretch/>
        </p:blipFill>
        <p:spPr>
          <a:xfrm>
            <a:off x="5394024" y="2938214"/>
            <a:ext cx="336773" cy="388399"/>
          </a:xfrm>
          <a:prstGeom prst="rect">
            <a:avLst/>
          </a:prstGeom>
          <a:noFill/>
          <a:ln>
            <a:noFill/>
          </a:ln>
        </p:spPr>
      </p:pic>
      <p:pic>
        <p:nvPicPr>
          <p:cNvPr id="1164" name="Google Shape;1164;g386541bf208_0_500"/>
          <p:cNvPicPr preferRelativeResize="0"/>
          <p:nvPr/>
        </p:nvPicPr>
        <p:blipFill rotWithShape="1">
          <a:blip r:embed="rId3">
            <a:alphaModFix/>
          </a:blip>
          <a:srcRect b="25976" l="0" r="90332" t="55668"/>
          <a:stretch/>
        </p:blipFill>
        <p:spPr>
          <a:xfrm>
            <a:off x="6168038" y="3941825"/>
            <a:ext cx="336773" cy="388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14" name="Shape 114"/>
        <p:cNvGrpSpPr/>
        <p:nvPr/>
      </p:nvGrpSpPr>
      <p:grpSpPr>
        <a:xfrm>
          <a:off x="0" y="0"/>
          <a:ext cx="0" cy="0"/>
          <a:chOff x="0" y="0"/>
          <a:chExt cx="0" cy="0"/>
        </a:xfrm>
      </p:grpSpPr>
      <p:sp>
        <p:nvSpPr>
          <p:cNvPr id="115" name="Google Shape;115;g3a31ee56539_0_636"/>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16" name="Google Shape;116;g3a31ee56539_0_636"/>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117" name="Google Shape;117;g3a31ee56539_0_636"/>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118" name="Google Shape;118;g3a31ee56539_0_636"/>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119" name="Google Shape;119;g3a31ee56539_0_636"/>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120" name="Google Shape;120;g3a31ee56539_0_636"/>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121" name="Google Shape;121;g3a31ee56539_0_636"/>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122" name="Google Shape;122;g3a31ee56539_0_636"/>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123" name="Google Shape;123;g3a31ee56539_0_636"/>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124" name="Google Shape;124;g3a31ee56539_0_636"/>
          <p:cNvGraphicFramePr/>
          <p:nvPr/>
        </p:nvGraphicFramePr>
        <p:xfrm>
          <a:off x="1749825" y="1730838"/>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worms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1</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0x03</a:t>
                      </a:r>
                      <a:endParaRPr>
                        <a:solidFill>
                          <a:srgbClr val="F8F8FF"/>
                        </a:solidFill>
                        <a:latin typeface="Overpass"/>
                        <a:ea typeface="Overpass"/>
                        <a:cs typeface="Overpass"/>
                        <a:sym typeface="Overpass"/>
                      </a:endParaRPr>
                    </a:p>
                  </a:txBody>
                  <a:tcPr marT="91425" marB="91425" marR="91425" marL="91425"/>
                </a:tc>
              </a:tr>
            </a:tbl>
          </a:graphicData>
        </a:graphic>
      </p:graphicFrame>
      <p:pic>
        <p:nvPicPr>
          <p:cNvPr id="125" name="Google Shape;125;g3a31ee56539_0_636"/>
          <p:cNvPicPr preferRelativeResize="0"/>
          <p:nvPr/>
        </p:nvPicPr>
        <p:blipFill rotWithShape="1">
          <a:blip r:embed="rId6">
            <a:alphaModFix/>
          </a:blip>
          <a:srcRect b="66832" l="12964" r="55408" t="1540"/>
          <a:stretch/>
        </p:blipFill>
        <p:spPr>
          <a:xfrm rot="5124485">
            <a:off x="1067588" y="115475"/>
            <a:ext cx="893725" cy="893725"/>
          </a:xfrm>
          <a:prstGeom prst="rect">
            <a:avLst/>
          </a:prstGeom>
          <a:noFill/>
          <a:ln>
            <a:noFill/>
          </a:ln>
        </p:spPr>
      </p:pic>
      <p:pic>
        <p:nvPicPr>
          <p:cNvPr id="126" name="Google Shape;126;g3a31ee56539_0_636"/>
          <p:cNvPicPr preferRelativeResize="0"/>
          <p:nvPr/>
        </p:nvPicPr>
        <p:blipFill rotWithShape="1">
          <a:blip r:embed="rId6">
            <a:alphaModFix/>
          </a:blip>
          <a:srcRect b="66832" l="12964" r="55408" t="1540"/>
          <a:stretch/>
        </p:blipFill>
        <p:spPr>
          <a:xfrm rot="8675891">
            <a:off x="3701475" y="3322750"/>
            <a:ext cx="893725" cy="893725"/>
          </a:xfrm>
          <a:prstGeom prst="rect">
            <a:avLst/>
          </a:prstGeom>
          <a:noFill/>
          <a:ln>
            <a:noFill/>
          </a:ln>
        </p:spPr>
      </p:pic>
      <p:pic>
        <p:nvPicPr>
          <p:cNvPr id="127" name="Google Shape;127;g3a31ee56539_0_636"/>
          <p:cNvPicPr preferRelativeResize="0"/>
          <p:nvPr/>
        </p:nvPicPr>
        <p:blipFill rotWithShape="1">
          <a:blip r:embed="rId6">
            <a:alphaModFix/>
          </a:blip>
          <a:srcRect b="66832" l="12964" r="55408" t="1540"/>
          <a:stretch/>
        </p:blipFill>
        <p:spPr>
          <a:xfrm rot="-5400000">
            <a:off x="391125" y="2702650"/>
            <a:ext cx="893725" cy="893725"/>
          </a:xfrm>
          <a:prstGeom prst="rect">
            <a:avLst/>
          </a:prstGeom>
          <a:noFill/>
          <a:ln>
            <a:noFill/>
          </a:ln>
        </p:spPr>
      </p:pic>
      <p:pic>
        <p:nvPicPr>
          <p:cNvPr id="128" name="Google Shape;128;g3a31ee56539_0_636"/>
          <p:cNvPicPr preferRelativeResize="0"/>
          <p:nvPr/>
        </p:nvPicPr>
        <p:blipFill rotWithShape="1">
          <a:blip r:embed="rId6">
            <a:alphaModFix/>
          </a:blip>
          <a:srcRect b="66832" l="12964" r="55408" t="1540"/>
          <a:stretch/>
        </p:blipFill>
        <p:spPr>
          <a:xfrm rot="-2462170">
            <a:off x="6316850" y="3479675"/>
            <a:ext cx="893726" cy="893726"/>
          </a:xfrm>
          <a:prstGeom prst="rect">
            <a:avLst/>
          </a:prstGeom>
          <a:noFill/>
          <a:ln>
            <a:noFill/>
          </a:ln>
        </p:spPr>
      </p:pic>
      <p:pic>
        <p:nvPicPr>
          <p:cNvPr id="129" name="Google Shape;129;g3a31ee56539_0_636"/>
          <p:cNvPicPr preferRelativeResize="0"/>
          <p:nvPr/>
        </p:nvPicPr>
        <p:blipFill rotWithShape="1">
          <a:blip r:embed="rId6">
            <a:alphaModFix/>
          </a:blip>
          <a:srcRect b="66832" l="12964" r="55408" t="1540"/>
          <a:stretch/>
        </p:blipFill>
        <p:spPr>
          <a:xfrm rot="-3722039">
            <a:off x="6656375" y="474187"/>
            <a:ext cx="893725" cy="893725"/>
          </a:xfrm>
          <a:prstGeom prst="rect">
            <a:avLst/>
          </a:prstGeom>
          <a:noFill/>
          <a:ln>
            <a:noFill/>
          </a:ln>
        </p:spPr>
      </p:pic>
      <p:pic>
        <p:nvPicPr>
          <p:cNvPr id="130" name="Google Shape;130;g3a31ee56539_0_636"/>
          <p:cNvPicPr preferRelativeResize="0"/>
          <p:nvPr/>
        </p:nvPicPr>
        <p:blipFill rotWithShape="1">
          <a:blip r:embed="rId6">
            <a:alphaModFix/>
          </a:blip>
          <a:srcRect b="66832" l="12964" r="55408" t="1540"/>
          <a:stretch/>
        </p:blipFill>
        <p:spPr>
          <a:xfrm>
            <a:off x="3532900" y="684887"/>
            <a:ext cx="893725" cy="893725"/>
          </a:xfrm>
          <a:prstGeom prst="rect">
            <a:avLst/>
          </a:prstGeom>
          <a:noFill/>
          <a:ln>
            <a:noFill/>
          </a:ln>
        </p:spPr>
      </p:pic>
      <p:pic>
        <p:nvPicPr>
          <p:cNvPr id="131" name="Google Shape;131;g3a31ee56539_0_636"/>
          <p:cNvPicPr preferRelativeResize="0"/>
          <p:nvPr/>
        </p:nvPicPr>
        <p:blipFill rotWithShape="1">
          <a:blip r:embed="rId6">
            <a:alphaModFix/>
          </a:blip>
          <a:srcRect b="66832" l="12964" r="55408" t="1540"/>
          <a:stretch/>
        </p:blipFill>
        <p:spPr>
          <a:xfrm rot="2700000">
            <a:off x="7764050" y="2628412"/>
            <a:ext cx="893725" cy="893725"/>
          </a:xfrm>
          <a:prstGeom prst="rect">
            <a:avLst/>
          </a:prstGeom>
          <a:noFill/>
          <a:ln>
            <a:noFill/>
          </a:ln>
        </p:spPr>
      </p:pic>
      <p:pic>
        <p:nvPicPr>
          <p:cNvPr id="132" name="Google Shape;132;g3a31ee56539_0_636"/>
          <p:cNvPicPr preferRelativeResize="0"/>
          <p:nvPr/>
        </p:nvPicPr>
        <p:blipFill rotWithShape="1">
          <a:blip r:embed="rId7">
            <a:alphaModFix/>
          </a:blip>
          <a:srcRect b="40066" l="27938" r="35796" t="40736"/>
          <a:stretch/>
        </p:blipFill>
        <p:spPr>
          <a:xfrm>
            <a:off x="3165525" y="4441850"/>
            <a:ext cx="843401" cy="701649"/>
          </a:xfrm>
          <a:prstGeom prst="rect">
            <a:avLst/>
          </a:prstGeom>
          <a:noFill/>
          <a:ln>
            <a:noFill/>
          </a:ln>
        </p:spPr>
      </p:pic>
      <p:pic>
        <p:nvPicPr>
          <p:cNvPr id="133" name="Google Shape;133;g3a31ee56539_0_636"/>
          <p:cNvPicPr preferRelativeResize="0"/>
          <p:nvPr/>
        </p:nvPicPr>
        <p:blipFill rotWithShape="1">
          <a:blip r:embed="rId7">
            <a:alphaModFix/>
          </a:blip>
          <a:srcRect b="40066" l="27938" r="35796" t="40736"/>
          <a:stretch/>
        </p:blipFill>
        <p:spPr>
          <a:xfrm rot="10800000">
            <a:off x="5451700" y="-16750"/>
            <a:ext cx="843400" cy="701649"/>
          </a:xfrm>
          <a:prstGeom prst="rect">
            <a:avLst/>
          </a:prstGeom>
          <a:noFill/>
          <a:ln>
            <a:noFill/>
          </a:ln>
        </p:spPr>
      </p:pic>
      <p:pic>
        <p:nvPicPr>
          <p:cNvPr id="134" name="Google Shape;134;g3a31ee56539_0_636"/>
          <p:cNvPicPr preferRelativeResize="0"/>
          <p:nvPr/>
        </p:nvPicPr>
        <p:blipFill rotWithShape="1">
          <a:blip r:embed="rId7">
            <a:alphaModFix/>
          </a:blip>
          <a:srcRect b="40066" l="27938" r="35796" t="40736"/>
          <a:stretch/>
        </p:blipFill>
        <p:spPr>
          <a:xfrm>
            <a:off x="2195550" y="4441850"/>
            <a:ext cx="843401" cy="701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39" name="Shape 139"/>
        <p:cNvGrpSpPr/>
        <p:nvPr/>
      </p:nvGrpSpPr>
      <p:grpSpPr>
        <a:xfrm>
          <a:off x="0" y="0"/>
          <a:ext cx="0" cy="0"/>
          <a:chOff x="0" y="0"/>
          <a:chExt cx="0" cy="0"/>
        </a:xfrm>
      </p:grpSpPr>
      <p:cxnSp>
        <p:nvCxnSpPr>
          <p:cNvPr id="140" name="Google Shape;140;g3a31ee56539_0_36"/>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141" name="Google Shape;141;g3a31ee56539_0_36"/>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42" name="Google Shape;142;g3a31ee56539_0_36"/>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143" name="Google Shape;143;g3a31ee56539_0_36"/>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144" name="Google Shape;144;g3a31ee56539_0_36"/>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145" name="Google Shape;145;g3a31ee56539_0_36"/>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146" name="Google Shape;146;g3a31ee56539_0_36"/>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147" name="Google Shape;147;g3a31ee56539_0_36"/>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148" name="Google Shape;148;g3a31ee56539_0_36"/>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149" name="Google Shape;149;g3a31ee56539_0_36"/>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sp>
        <p:nvSpPr>
          <p:cNvPr id="150" name="Google Shape;150;g3a31ee56539_0_36"/>
          <p:cNvSpPr/>
          <p:nvPr/>
        </p:nvSpPr>
        <p:spPr>
          <a:xfrm>
            <a:off x="476250" y="381000"/>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BEFORE</a:t>
            </a:r>
            <a:endParaRPr b="0" i="0" sz="1050" u="none" cap="none" strike="noStrike">
              <a:solidFill>
                <a:schemeClr val="dk1"/>
              </a:solidFill>
              <a:latin typeface="Calibri"/>
              <a:ea typeface="Calibri"/>
              <a:cs typeface="Calibri"/>
              <a:sym typeface="Calibri"/>
            </a:endParaRPr>
          </a:p>
        </p:txBody>
      </p:sp>
      <p:sp>
        <p:nvSpPr>
          <p:cNvPr id="151" name="Google Shape;151;g3a31ee56539_0_36"/>
          <p:cNvSpPr/>
          <p:nvPr/>
        </p:nvSpPr>
        <p:spPr>
          <a:xfrm>
            <a:off x="5162550" y="381000"/>
            <a:ext cx="8763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58D69A"/>
              </a:buClr>
              <a:buSzPts val="1050"/>
              <a:buFont typeface="Overpass"/>
              <a:buNone/>
            </a:pPr>
            <a:r>
              <a:rPr b="0" i="0" lang="en-US" sz="1050" u="none" cap="none" strike="noStrike">
                <a:solidFill>
                  <a:srgbClr val="F46B84"/>
                </a:solidFill>
                <a:latin typeface="Overpass"/>
                <a:ea typeface="Overpass"/>
                <a:cs typeface="Overpass"/>
                <a:sym typeface="Overpass"/>
              </a:rPr>
              <a:t>AFTER</a:t>
            </a:r>
            <a:endParaRPr b="0" i="0" sz="1050" u="none" cap="none" strike="noStrike">
              <a:solidFill>
                <a:srgbClr val="F46B84"/>
              </a:solidFill>
              <a:latin typeface="Calibri"/>
              <a:ea typeface="Calibri"/>
              <a:cs typeface="Calibri"/>
              <a:sym typeface="Calibri"/>
            </a:endParaRPr>
          </a:p>
        </p:txBody>
      </p:sp>
      <p:pic>
        <p:nvPicPr>
          <p:cNvPr id="152" name="Google Shape;152;g3a31ee56539_0_36"/>
          <p:cNvPicPr preferRelativeResize="0"/>
          <p:nvPr/>
        </p:nvPicPr>
        <p:blipFill>
          <a:blip r:embed="rId6">
            <a:alphaModFix/>
          </a:blip>
          <a:stretch>
            <a:fillRect/>
          </a:stretch>
        </p:blipFill>
        <p:spPr>
          <a:xfrm>
            <a:off x="-74500" y="859929"/>
            <a:ext cx="4609550" cy="2371849"/>
          </a:xfrm>
          <a:prstGeom prst="rect">
            <a:avLst/>
          </a:prstGeom>
          <a:noFill/>
          <a:ln>
            <a:noFill/>
          </a:ln>
        </p:spPr>
      </p:pic>
      <p:pic>
        <p:nvPicPr>
          <p:cNvPr id="153" name="Google Shape;153;g3a31ee56539_0_36"/>
          <p:cNvPicPr preferRelativeResize="0"/>
          <p:nvPr/>
        </p:nvPicPr>
        <p:blipFill>
          <a:blip r:embed="rId7">
            <a:alphaModFix/>
          </a:blip>
          <a:stretch>
            <a:fillRect/>
          </a:stretch>
        </p:blipFill>
        <p:spPr>
          <a:xfrm>
            <a:off x="4608950" y="859925"/>
            <a:ext cx="4609550" cy="34236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58" name="Shape 158"/>
        <p:cNvGrpSpPr/>
        <p:nvPr/>
      </p:nvGrpSpPr>
      <p:grpSpPr>
        <a:xfrm>
          <a:off x="0" y="0"/>
          <a:ext cx="0" cy="0"/>
          <a:chOff x="0" y="0"/>
          <a:chExt cx="0" cy="0"/>
        </a:xfrm>
      </p:grpSpPr>
      <p:sp>
        <p:nvSpPr>
          <p:cNvPr id="159" name="Google Shape;159;g3a31ee56539_0_622"/>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60" name="Google Shape;160;g3a31ee56539_0_622"/>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161" name="Google Shape;161;g3a31ee56539_0_622"/>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162" name="Google Shape;162;g3a31ee56539_0_622"/>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163" name="Google Shape;163;g3a31ee56539_0_622"/>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164" name="Google Shape;164;g3a31ee56539_0_622"/>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165" name="Google Shape;165;g3a31ee56539_0_622"/>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166" name="Google Shape;166;g3a31ee56539_0_622"/>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167" name="Google Shape;167;g3a31ee56539_0_622"/>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graphicFrame>
        <p:nvGraphicFramePr>
          <p:cNvPr id="168" name="Google Shape;168;g3a31ee56539_0_622"/>
          <p:cNvGraphicFramePr/>
          <p:nvPr/>
        </p:nvGraphicFramePr>
        <p:xfrm>
          <a:off x="1749825" y="1730838"/>
          <a:ext cx="3000000" cy="3000000"/>
        </p:xfrm>
        <a:graphic>
          <a:graphicData uri="http://schemas.openxmlformats.org/drawingml/2006/table">
            <a:tbl>
              <a:tblPr>
                <a:noFill/>
                <a:tableStyleId>{99585236-4F02-4670-AD4E-6B7FDA239F97}</a:tableStyleId>
              </a:tblPr>
              <a:tblGrid>
                <a:gridCol w="3021625"/>
                <a:gridCol w="1037225"/>
                <a:gridCol w="1585475"/>
              </a:tblGrid>
              <a:tr h="418375">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Variable</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Slot</a:t>
                      </a:r>
                      <a:endParaRPr b="1" sz="1800">
                        <a:solidFill>
                          <a:srgbClr val="D2D2FF"/>
                        </a:solidFill>
                      </a:endParaRPr>
                    </a:p>
                  </a:txBody>
                  <a:tcPr marT="91425" marB="91425" marR="91425" marL="91425"/>
                </a:tc>
                <a:tc>
                  <a:txBody>
                    <a:bodyPr/>
                    <a:lstStyle/>
                    <a:p>
                      <a:pPr indent="0" lvl="0" marL="0" rtl="0" algn="ctr">
                        <a:lnSpc>
                          <a:spcPct val="150000"/>
                        </a:lnSpc>
                        <a:spcBef>
                          <a:spcPts val="0"/>
                        </a:spcBef>
                        <a:spcAft>
                          <a:spcPts val="0"/>
                        </a:spcAft>
                        <a:buNone/>
                      </a:pPr>
                      <a:r>
                        <a:rPr b="1" lang="en-US" sz="1600">
                          <a:solidFill>
                            <a:srgbClr val="D2D2FF"/>
                          </a:solidFill>
                          <a:latin typeface="Overpass"/>
                          <a:ea typeface="Overpass"/>
                          <a:cs typeface="Overpass"/>
                          <a:sym typeface="Overpass"/>
                        </a:rPr>
                        <a:t>Value</a:t>
                      </a:r>
                      <a:endParaRPr b="1" sz="1800">
                        <a:solidFill>
                          <a:srgbClr val="D2D2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insects</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0x07</a:t>
                      </a:r>
                      <a:endParaRPr sz="1600">
                        <a:solidFill>
                          <a:srgbClr val="F8F8FF"/>
                        </a:solidFill>
                      </a:endParaRPr>
                    </a:p>
                  </a:txBody>
                  <a:tcPr marT="91425" marB="91425" marR="91425" marL="91425"/>
                </a:tc>
              </a:tr>
              <a:tr h="418375">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uint256 </a:t>
                      </a:r>
                      <a:r>
                        <a:rPr lang="en-US" strike="sngStrike">
                          <a:solidFill>
                            <a:srgbClr val="F46B84"/>
                          </a:solidFill>
                          <a:latin typeface="Overpass"/>
                          <a:ea typeface="Overpass"/>
                          <a:cs typeface="Overpass"/>
                          <a:sym typeface="Overpass"/>
                        </a:rPr>
                        <a:t>worms</a:t>
                      </a:r>
                      <a:r>
                        <a:rPr lang="en-US">
                          <a:solidFill>
                            <a:srgbClr val="F8F8FF"/>
                          </a:solidFill>
                          <a:latin typeface="Overpass"/>
                          <a:ea typeface="Overpass"/>
                          <a:cs typeface="Overpass"/>
                          <a:sym typeface="Overpass"/>
                        </a:rPr>
                        <a:t> </a:t>
                      </a:r>
                      <a:r>
                        <a:rPr lang="en-US">
                          <a:solidFill>
                            <a:srgbClr val="58D69A"/>
                          </a:solidFill>
                          <a:latin typeface="Overpass"/>
                          <a:ea typeface="Overpass"/>
                          <a:cs typeface="Overpass"/>
                          <a:sym typeface="Overpass"/>
                        </a:rPr>
                        <a:t>softwareBugs</a:t>
                      </a:r>
                      <a:endParaRPr sz="1600">
                        <a:solidFill>
                          <a:srgbClr val="58D69A"/>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1</a:t>
                      </a:r>
                      <a:endParaRPr sz="1600">
                        <a:solidFill>
                          <a:srgbClr val="F8F8FF"/>
                        </a:solidFill>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0x03</a:t>
                      </a:r>
                      <a:endParaRPr sz="1600">
                        <a:solidFill>
                          <a:srgbClr val="F46B84"/>
                        </a:solidFill>
                      </a:endParaRPr>
                    </a:p>
                  </a:txBody>
                  <a:tcPr marT="91425" marB="91425" marR="91425" marL="91425"/>
                </a:tc>
              </a:tr>
              <a:tr h="418375">
                <a:tc>
                  <a:txBody>
                    <a:bodyPr/>
                    <a:lstStyle/>
                    <a:p>
                      <a:pPr indent="0" lvl="0" marL="0" rtl="0" algn="ctr">
                        <a:lnSpc>
                          <a:spcPct val="150000"/>
                        </a:lnSpc>
                        <a:spcBef>
                          <a:spcPts val="0"/>
                        </a:spcBef>
                        <a:spcAft>
                          <a:spcPts val="0"/>
                        </a:spcAft>
                        <a:buClr>
                          <a:schemeClr val="dk1"/>
                        </a:buClr>
                        <a:buSzPts val="1100"/>
                        <a:buFont typeface="Arial"/>
                        <a:buNone/>
                      </a:pPr>
                      <a:r>
                        <a:rPr lang="en-US">
                          <a:solidFill>
                            <a:srgbClr val="F8F8FF"/>
                          </a:solidFill>
                          <a:latin typeface="Overpass"/>
                          <a:ea typeface="Overpass"/>
                          <a:cs typeface="Overpass"/>
                          <a:sym typeface="Overpass"/>
                        </a:rPr>
                        <a:t>uint256 worms</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8F8FF"/>
                          </a:solidFill>
                          <a:latin typeface="Overpass"/>
                          <a:ea typeface="Overpass"/>
                          <a:cs typeface="Overpass"/>
                          <a:sym typeface="Overpass"/>
                        </a:rPr>
                        <a:t>2</a:t>
                      </a:r>
                      <a:endParaRPr>
                        <a:solidFill>
                          <a:srgbClr val="F8F8FF"/>
                        </a:solidFill>
                        <a:latin typeface="Overpass"/>
                        <a:ea typeface="Overpass"/>
                        <a:cs typeface="Overpass"/>
                        <a:sym typeface="Overpass"/>
                      </a:endParaRPr>
                    </a:p>
                  </a:txBody>
                  <a:tcPr marT="91425" marB="91425" marR="91425" marL="91425"/>
                </a:tc>
                <a:tc>
                  <a:txBody>
                    <a:bodyPr/>
                    <a:lstStyle/>
                    <a:p>
                      <a:pPr indent="0" lvl="0" marL="0" rtl="0" algn="ctr">
                        <a:lnSpc>
                          <a:spcPct val="150000"/>
                        </a:lnSpc>
                        <a:spcBef>
                          <a:spcPts val="0"/>
                        </a:spcBef>
                        <a:spcAft>
                          <a:spcPts val="0"/>
                        </a:spcAft>
                        <a:buNone/>
                      </a:pPr>
                      <a:r>
                        <a:rPr lang="en-US">
                          <a:solidFill>
                            <a:srgbClr val="F46B84"/>
                          </a:solidFill>
                          <a:latin typeface="Overpass"/>
                          <a:ea typeface="Overpass"/>
                          <a:cs typeface="Overpass"/>
                          <a:sym typeface="Overpass"/>
                        </a:rPr>
                        <a:t>0x00</a:t>
                      </a:r>
                      <a:endParaRPr>
                        <a:solidFill>
                          <a:srgbClr val="F46B84"/>
                        </a:solidFill>
                        <a:latin typeface="Overpass"/>
                        <a:ea typeface="Overpass"/>
                        <a:cs typeface="Overpass"/>
                        <a:sym typeface="Overpass"/>
                      </a:endParaRPr>
                    </a:p>
                  </a:txBody>
                  <a:tcPr marT="91425" marB="91425" marR="91425" marL="91425"/>
                </a:tc>
              </a:tr>
            </a:tbl>
          </a:graphicData>
        </a:graphic>
      </p:graphicFrame>
      <p:pic>
        <p:nvPicPr>
          <p:cNvPr id="169" name="Google Shape;169;g3a31ee56539_0_622"/>
          <p:cNvPicPr preferRelativeResize="0"/>
          <p:nvPr/>
        </p:nvPicPr>
        <p:blipFill rotWithShape="1">
          <a:blip r:embed="rId6">
            <a:alphaModFix/>
          </a:blip>
          <a:srcRect b="66832" l="12964" r="55408" t="1540"/>
          <a:stretch/>
        </p:blipFill>
        <p:spPr>
          <a:xfrm rot="5124485">
            <a:off x="1067588" y="115475"/>
            <a:ext cx="893725" cy="893725"/>
          </a:xfrm>
          <a:prstGeom prst="rect">
            <a:avLst/>
          </a:prstGeom>
          <a:noFill/>
          <a:ln>
            <a:noFill/>
          </a:ln>
        </p:spPr>
      </p:pic>
      <p:pic>
        <p:nvPicPr>
          <p:cNvPr id="170" name="Google Shape;170;g3a31ee56539_0_622"/>
          <p:cNvPicPr preferRelativeResize="0"/>
          <p:nvPr/>
        </p:nvPicPr>
        <p:blipFill rotWithShape="1">
          <a:blip r:embed="rId6">
            <a:alphaModFix/>
          </a:blip>
          <a:srcRect b="66832" l="12964" r="55408" t="1540"/>
          <a:stretch/>
        </p:blipFill>
        <p:spPr>
          <a:xfrm rot="8675891">
            <a:off x="5225125" y="3984075"/>
            <a:ext cx="893725" cy="893725"/>
          </a:xfrm>
          <a:prstGeom prst="rect">
            <a:avLst/>
          </a:prstGeom>
          <a:noFill/>
          <a:ln>
            <a:noFill/>
          </a:ln>
        </p:spPr>
      </p:pic>
      <p:pic>
        <p:nvPicPr>
          <p:cNvPr id="171" name="Google Shape;171;g3a31ee56539_0_622"/>
          <p:cNvPicPr preferRelativeResize="0"/>
          <p:nvPr/>
        </p:nvPicPr>
        <p:blipFill rotWithShape="1">
          <a:blip r:embed="rId6">
            <a:alphaModFix/>
          </a:blip>
          <a:srcRect b="66832" l="12964" r="55408" t="1540"/>
          <a:stretch/>
        </p:blipFill>
        <p:spPr>
          <a:xfrm rot="-5400000">
            <a:off x="1301825" y="3633875"/>
            <a:ext cx="893725" cy="893725"/>
          </a:xfrm>
          <a:prstGeom prst="rect">
            <a:avLst/>
          </a:prstGeom>
          <a:noFill/>
          <a:ln>
            <a:noFill/>
          </a:ln>
        </p:spPr>
      </p:pic>
      <p:pic>
        <p:nvPicPr>
          <p:cNvPr id="172" name="Google Shape;172;g3a31ee56539_0_622"/>
          <p:cNvPicPr preferRelativeResize="0"/>
          <p:nvPr/>
        </p:nvPicPr>
        <p:blipFill rotWithShape="1">
          <a:blip r:embed="rId6">
            <a:alphaModFix/>
          </a:blip>
          <a:srcRect b="66832" l="12964" r="55408" t="1540"/>
          <a:stretch/>
        </p:blipFill>
        <p:spPr>
          <a:xfrm rot="-2462170">
            <a:off x="7754550" y="2730525"/>
            <a:ext cx="893726" cy="893726"/>
          </a:xfrm>
          <a:prstGeom prst="rect">
            <a:avLst/>
          </a:prstGeom>
          <a:noFill/>
          <a:ln>
            <a:noFill/>
          </a:ln>
        </p:spPr>
      </p:pic>
      <p:pic>
        <p:nvPicPr>
          <p:cNvPr id="173" name="Google Shape;173;g3a31ee56539_0_622"/>
          <p:cNvPicPr preferRelativeResize="0"/>
          <p:nvPr/>
        </p:nvPicPr>
        <p:blipFill rotWithShape="1">
          <a:blip r:embed="rId6">
            <a:alphaModFix/>
          </a:blip>
          <a:srcRect b="66832" l="12964" r="55408" t="1540"/>
          <a:stretch/>
        </p:blipFill>
        <p:spPr>
          <a:xfrm rot="-3722039">
            <a:off x="6656375" y="474187"/>
            <a:ext cx="893725" cy="893725"/>
          </a:xfrm>
          <a:prstGeom prst="rect">
            <a:avLst/>
          </a:prstGeom>
          <a:noFill/>
          <a:ln>
            <a:noFill/>
          </a:ln>
        </p:spPr>
      </p:pic>
      <p:pic>
        <p:nvPicPr>
          <p:cNvPr id="174" name="Google Shape;174;g3a31ee56539_0_622"/>
          <p:cNvPicPr preferRelativeResize="0"/>
          <p:nvPr/>
        </p:nvPicPr>
        <p:blipFill rotWithShape="1">
          <a:blip r:embed="rId6">
            <a:alphaModFix/>
          </a:blip>
          <a:srcRect b="66832" l="12964" r="55408" t="1540"/>
          <a:stretch/>
        </p:blipFill>
        <p:spPr>
          <a:xfrm>
            <a:off x="7480450" y="4033538"/>
            <a:ext cx="893726" cy="893725"/>
          </a:xfrm>
          <a:prstGeom prst="rect">
            <a:avLst/>
          </a:prstGeom>
          <a:noFill/>
          <a:ln>
            <a:noFill/>
          </a:ln>
        </p:spPr>
      </p:pic>
      <p:pic>
        <p:nvPicPr>
          <p:cNvPr id="175" name="Google Shape;175;g3a31ee56539_0_622"/>
          <p:cNvPicPr preferRelativeResize="0"/>
          <p:nvPr/>
        </p:nvPicPr>
        <p:blipFill rotWithShape="1">
          <a:blip r:embed="rId6">
            <a:alphaModFix/>
          </a:blip>
          <a:srcRect b="66832" l="12964" r="55408" t="1540"/>
          <a:stretch/>
        </p:blipFill>
        <p:spPr>
          <a:xfrm rot="2700000">
            <a:off x="381700" y="1643812"/>
            <a:ext cx="893725" cy="893725"/>
          </a:xfrm>
          <a:prstGeom prst="rect">
            <a:avLst/>
          </a:prstGeom>
          <a:noFill/>
          <a:ln>
            <a:noFill/>
          </a:ln>
        </p:spPr>
      </p:pic>
      <p:pic>
        <p:nvPicPr>
          <p:cNvPr id="176" name="Google Shape;176;g3a31ee56539_0_622"/>
          <p:cNvPicPr preferRelativeResize="0"/>
          <p:nvPr/>
        </p:nvPicPr>
        <p:blipFill rotWithShape="1">
          <a:blip r:embed="rId7">
            <a:alphaModFix/>
          </a:blip>
          <a:srcRect b="40066" l="27938" r="35796" t="40736"/>
          <a:stretch/>
        </p:blipFill>
        <p:spPr>
          <a:xfrm>
            <a:off x="3165525" y="4441850"/>
            <a:ext cx="843401" cy="701649"/>
          </a:xfrm>
          <a:prstGeom prst="rect">
            <a:avLst/>
          </a:prstGeom>
          <a:noFill/>
          <a:ln>
            <a:noFill/>
          </a:ln>
        </p:spPr>
      </p:pic>
      <p:pic>
        <p:nvPicPr>
          <p:cNvPr id="177" name="Google Shape;177;g3a31ee56539_0_622"/>
          <p:cNvPicPr preferRelativeResize="0"/>
          <p:nvPr/>
        </p:nvPicPr>
        <p:blipFill rotWithShape="1">
          <a:blip r:embed="rId7">
            <a:alphaModFix/>
          </a:blip>
          <a:srcRect b="40066" l="27938" r="35796" t="40736"/>
          <a:stretch/>
        </p:blipFill>
        <p:spPr>
          <a:xfrm rot="10800000">
            <a:off x="5451700" y="-16750"/>
            <a:ext cx="843400" cy="701649"/>
          </a:xfrm>
          <a:prstGeom prst="rect">
            <a:avLst/>
          </a:prstGeom>
          <a:noFill/>
          <a:ln>
            <a:noFill/>
          </a:ln>
        </p:spPr>
      </p:pic>
      <p:pic>
        <p:nvPicPr>
          <p:cNvPr id="178" name="Google Shape;178;g3a31ee56539_0_622"/>
          <p:cNvPicPr preferRelativeResize="0"/>
          <p:nvPr/>
        </p:nvPicPr>
        <p:blipFill rotWithShape="1">
          <a:blip r:embed="rId7">
            <a:alphaModFix/>
          </a:blip>
          <a:srcRect b="40066" l="27938" r="35796" t="40736"/>
          <a:stretch/>
        </p:blipFill>
        <p:spPr>
          <a:xfrm>
            <a:off x="2195550" y="4441850"/>
            <a:ext cx="843401" cy="701649"/>
          </a:xfrm>
          <a:prstGeom prst="rect">
            <a:avLst/>
          </a:prstGeom>
          <a:noFill/>
          <a:ln>
            <a:noFill/>
          </a:ln>
        </p:spPr>
      </p:pic>
      <p:pic>
        <p:nvPicPr>
          <p:cNvPr id="179" name="Google Shape;179;g3a31ee56539_0_622"/>
          <p:cNvPicPr preferRelativeResize="0"/>
          <p:nvPr/>
        </p:nvPicPr>
        <p:blipFill>
          <a:blip r:embed="rId8">
            <a:alphaModFix/>
          </a:blip>
          <a:stretch>
            <a:fillRect/>
          </a:stretch>
        </p:blipFill>
        <p:spPr>
          <a:xfrm>
            <a:off x="2978712" y="412825"/>
            <a:ext cx="893750" cy="893750"/>
          </a:xfrm>
          <a:prstGeom prst="rect">
            <a:avLst/>
          </a:prstGeom>
          <a:noFill/>
          <a:ln>
            <a:noFill/>
          </a:ln>
        </p:spPr>
      </p:pic>
      <p:pic>
        <p:nvPicPr>
          <p:cNvPr id="180" name="Google Shape;180;g3a31ee56539_0_622"/>
          <p:cNvPicPr preferRelativeResize="0"/>
          <p:nvPr/>
        </p:nvPicPr>
        <p:blipFill>
          <a:blip r:embed="rId8">
            <a:alphaModFix/>
          </a:blip>
          <a:stretch>
            <a:fillRect/>
          </a:stretch>
        </p:blipFill>
        <p:spPr>
          <a:xfrm rot="5400000">
            <a:off x="7618338" y="1569375"/>
            <a:ext cx="893750" cy="893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247C"/>
        </a:solidFill>
      </p:bgPr>
    </p:bg>
    <p:spTree>
      <p:nvGrpSpPr>
        <p:cNvPr id="185" name="Shape 185"/>
        <p:cNvGrpSpPr/>
        <p:nvPr/>
      </p:nvGrpSpPr>
      <p:grpSpPr>
        <a:xfrm>
          <a:off x="0" y="0"/>
          <a:ext cx="0" cy="0"/>
          <a:chOff x="0" y="0"/>
          <a:chExt cx="0" cy="0"/>
        </a:xfrm>
      </p:grpSpPr>
      <p:cxnSp>
        <p:nvCxnSpPr>
          <p:cNvPr id="186" name="Google Shape;186;g3a31ee56539_0_97"/>
          <p:cNvCxnSpPr/>
          <p:nvPr/>
        </p:nvCxnSpPr>
        <p:spPr>
          <a:xfrm rot="5400000">
            <a:off x="2000250" y="2571750"/>
            <a:ext cx="5143500" cy="0"/>
          </a:xfrm>
          <a:prstGeom prst="straightConnector1">
            <a:avLst/>
          </a:prstGeom>
          <a:noFill/>
          <a:ln cap="flat" cmpd="sng" w="12700">
            <a:solidFill>
              <a:srgbClr val="D2D2FF">
                <a:alpha val="20000"/>
              </a:srgbClr>
            </a:solidFill>
            <a:prstDash val="solid"/>
            <a:round/>
            <a:headEnd len="sm" w="sm" type="none"/>
            <a:tailEnd len="sm" w="sm" type="none"/>
          </a:ln>
        </p:spPr>
      </p:cxnSp>
      <p:sp>
        <p:nvSpPr>
          <p:cNvPr id="187" name="Google Shape;187;g3a31ee56539_0_97"/>
          <p:cNvSpPr/>
          <p:nvPr/>
        </p:nvSpPr>
        <p:spPr>
          <a:xfrm>
            <a:off x="8682038" y="209550"/>
            <a:ext cx="303900" cy="3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88" name="Google Shape;188;g3a31ee56539_0_97"/>
          <p:cNvPicPr preferRelativeResize="0"/>
          <p:nvPr/>
        </p:nvPicPr>
        <p:blipFill rotWithShape="1">
          <a:blip r:embed="rId3">
            <a:alphaModFix/>
          </a:blip>
          <a:srcRect b="0" l="0" r="0" t="0"/>
          <a:stretch/>
        </p:blipFill>
        <p:spPr>
          <a:xfrm>
            <a:off x="8831842" y="209550"/>
            <a:ext cx="120476" cy="107273"/>
          </a:xfrm>
          <a:prstGeom prst="rect">
            <a:avLst/>
          </a:prstGeom>
          <a:noFill/>
          <a:ln>
            <a:noFill/>
          </a:ln>
        </p:spPr>
      </p:pic>
      <p:pic>
        <p:nvPicPr>
          <p:cNvPr descr="preencoded.png" id="189" name="Google Shape;189;g3a31ee56539_0_97"/>
          <p:cNvPicPr preferRelativeResize="0"/>
          <p:nvPr/>
        </p:nvPicPr>
        <p:blipFill rotWithShape="1">
          <a:blip r:embed="rId4">
            <a:alphaModFix/>
          </a:blip>
          <a:srcRect b="0" l="0" r="0" t="0"/>
          <a:stretch/>
        </p:blipFill>
        <p:spPr>
          <a:xfrm>
            <a:off x="8776721" y="209550"/>
            <a:ext cx="120476" cy="107273"/>
          </a:xfrm>
          <a:prstGeom prst="rect">
            <a:avLst/>
          </a:prstGeom>
          <a:noFill/>
          <a:ln>
            <a:noFill/>
          </a:ln>
        </p:spPr>
      </p:pic>
      <p:pic>
        <p:nvPicPr>
          <p:cNvPr descr="preencoded.png" id="190" name="Google Shape;190;g3a31ee56539_0_97"/>
          <p:cNvPicPr preferRelativeResize="0"/>
          <p:nvPr/>
        </p:nvPicPr>
        <p:blipFill rotWithShape="1">
          <a:blip r:embed="rId5">
            <a:alphaModFix/>
          </a:blip>
          <a:srcRect b="0" l="0" r="0" t="0"/>
          <a:stretch/>
        </p:blipFill>
        <p:spPr>
          <a:xfrm>
            <a:off x="8721124" y="307299"/>
            <a:ext cx="120476" cy="105515"/>
          </a:xfrm>
          <a:prstGeom prst="rect">
            <a:avLst/>
          </a:prstGeom>
          <a:noFill/>
          <a:ln>
            <a:noFill/>
          </a:ln>
        </p:spPr>
      </p:pic>
      <p:pic>
        <p:nvPicPr>
          <p:cNvPr descr="preencoded.png" id="191" name="Google Shape;191;g3a31ee56539_0_97"/>
          <p:cNvPicPr preferRelativeResize="0"/>
          <p:nvPr/>
        </p:nvPicPr>
        <p:blipFill rotWithShape="1">
          <a:blip r:embed="rId3">
            <a:alphaModFix/>
          </a:blip>
          <a:srcRect b="0" l="0" r="0" t="0"/>
          <a:stretch/>
        </p:blipFill>
        <p:spPr>
          <a:xfrm>
            <a:off x="8721123" y="209550"/>
            <a:ext cx="120476" cy="107273"/>
          </a:xfrm>
          <a:prstGeom prst="rect">
            <a:avLst/>
          </a:prstGeom>
          <a:noFill/>
          <a:ln>
            <a:noFill/>
          </a:ln>
        </p:spPr>
      </p:pic>
      <p:pic>
        <p:nvPicPr>
          <p:cNvPr descr="preencoded.png" id="192" name="Google Shape;192;g3a31ee56539_0_97"/>
          <p:cNvPicPr preferRelativeResize="0"/>
          <p:nvPr/>
        </p:nvPicPr>
        <p:blipFill rotWithShape="1">
          <a:blip r:embed="rId4">
            <a:alphaModFix/>
          </a:blip>
          <a:srcRect b="0" l="0" r="0" t="0"/>
          <a:stretch/>
        </p:blipFill>
        <p:spPr>
          <a:xfrm>
            <a:off x="8722408" y="457535"/>
            <a:ext cx="120476" cy="107273"/>
          </a:xfrm>
          <a:prstGeom prst="rect">
            <a:avLst/>
          </a:prstGeom>
          <a:noFill/>
          <a:ln>
            <a:noFill/>
          </a:ln>
        </p:spPr>
      </p:pic>
      <p:pic>
        <p:nvPicPr>
          <p:cNvPr descr="preencoded.png" id="193" name="Google Shape;193;g3a31ee56539_0_97"/>
          <p:cNvPicPr preferRelativeResize="0"/>
          <p:nvPr/>
        </p:nvPicPr>
        <p:blipFill rotWithShape="1">
          <a:blip r:embed="rId3">
            <a:alphaModFix/>
          </a:blip>
          <a:srcRect b="0" l="0" r="0" t="0"/>
          <a:stretch/>
        </p:blipFill>
        <p:spPr>
          <a:xfrm>
            <a:off x="8777529" y="457535"/>
            <a:ext cx="120476" cy="107273"/>
          </a:xfrm>
          <a:prstGeom prst="rect">
            <a:avLst/>
          </a:prstGeom>
          <a:noFill/>
          <a:ln>
            <a:noFill/>
          </a:ln>
        </p:spPr>
      </p:pic>
      <p:pic>
        <p:nvPicPr>
          <p:cNvPr descr="preencoded.png" id="194" name="Google Shape;194;g3a31ee56539_0_97"/>
          <p:cNvPicPr preferRelativeResize="0"/>
          <p:nvPr/>
        </p:nvPicPr>
        <p:blipFill rotWithShape="1">
          <a:blip r:embed="rId3">
            <a:alphaModFix/>
          </a:blip>
          <a:srcRect b="0" l="0" r="0" t="0"/>
          <a:stretch/>
        </p:blipFill>
        <p:spPr>
          <a:xfrm>
            <a:off x="8833126" y="359787"/>
            <a:ext cx="120476" cy="107273"/>
          </a:xfrm>
          <a:prstGeom prst="rect">
            <a:avLst/>
          </a:prstGeom>
          <a:noFill/>
          <a:ln>
            <a:noFill/>
          </a:ln>
        </p:spPr>
      </p:pic>
      <p:pic>
        <p:nvPicPr>
          <p:cNvPr descr="preencoded.png" id="195" name="Google Shape;195;g3a31ee56539_0_97"/>
          <p:cNvPicPr preferRelativeResize="0"/>
          <p:nvPr/>
        </p:nvPicPr>
        <p:blipFill rotWithShape="1">
          <a:blip r:embed="rId4">
            <a:alphaModFix/>
          </a:blip>
          <a:srcRect b="0" l="0" r="0" t="0"/>
          <a:stretch/>
        </p:blipFill>
        <p:spPr>
          <a:xfrm>
            <a:off x="8833126" y="457535"/>
            <a:ext cx="120476" cy="107273"/>
          </a:xfrm>
          <a:prstGeom prst="rect">
            <a:avLst/>
          </a:prstGeom>
          <a:noFill/>
          <a:ln>
            <a:noFill/>
          </a:ln>
        </p:spPr>
      </p:pic>
      <p:sp>
        <p:nvSpPr>
          <p:cNvPr id="196" name="Google Shape;196;g3a31ee56539_0_97"/>
          <p:cNvSpPr/>
          <p:nvPr/>
        </p:nvSpPr>
        <p:spPr>
          <a:xfrm>
            <a:off x="476250" y="381000"/>
            <a:ext cx="9717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808CED"/>
              </a:buClr>
              <a:buSzPts val="1050"/>
              <a:buFont typeface="Overpass"/>
              <a:buNone/>
            </a:pPr>
            <a:r>
              <a:rPr b="0" i="0" lang="en-US" sz="1050" u="none" cap="none" strike="noStrike">
                <a:solidFill>
                  <a:srgbClr val="808CED"/>
                </a:solidFill>
                <a:latin typeface="Overpass"/>
                <a:ea typeface="Overpass"/>
                <a:cs typeface="Overpass"/>
                <a:sym typeface="Overpass"/>
              </a:rPr>
              <a:t>BEFORE</a:t>
            </a:r>
            <a:endParaRPr b="0" i="0" sz="1050" u="none" cap="none" strike="noStrike">
              <a:solidFill>
                <a:schemeClr val="dk1"/>
              </a:solidFill>
              <a:latin typeface="Calibri"/>
              <a:ea typeface="Calibri"/>
              <a:cs typeface="Calibri"/>
              <a:sym typeface="Calibri"/>
            </a:endParaRPr>
          </a:p>
        </p:txBody>
      </p:sp>
      <p:sp>
        <p:nvSpPr>
          <p:cNvPr id="197" name="Google Shape;197;g3a31ee56539_0_97"/>
          <p:cNvSpPr/>
          <p:nvPr/>
        </p:nvSpPr>
        <p:spPr>
          <a:xfrm>
            <a:off x="5162550" y="381000"/>
            <a:ext cx="876300" cy="166800"/>
          </a:xfrm>
          <a:prstGeom prst="rect">
            <a:avLst/>
          </a:prstGeom>
          <a:noFill/>
          <a:ln>
            <a:noFill/>
          </a:ln>
        </p:spPr>
        <p:txBody>
          <a:bodyPr anchorCtr="0" anchor="ctr" bIns="45700" lIns="91425" spcFirstLastPara="1" rIns="91425" wrap="square" tIns="45700">
            <a:noAutofit/>
          </a:bodyPr>
          <a:lstStyle/>
          <a:p>
            <a:pPr indent="0" lvl="0" marL="0" marR="0" rtl="0" algn="l">
              <a:lnSpc>
                <a:spcPct val="126571"/>
              </a:lnSpc>
              <a:spcBef>
                <a:spcPts val="0"/>
              </a:spcBef>
              <a:spcAft>
                <a:spcPts val="0"/>
              </a:spcAft>
              <a:buClr>
                <a:srgbClr val="58D69A"/>
              </a:buClr>
              <a:buSzPts val="1050"/>
              <a:buFont typeface="Overpass"/>
              <a:buNone/>
            </a:pPr>
            <a:r>
              <a:rPr b="0" i="0" lang="en-US" sz="1050" u="none" cap="none" strike="noStrike">
                <a:solidFill>
                  <a:srgbClr val="58D69A"/>
                </a:solidFill>
                <a:latin typeface="Overpass"/>
                <a:ea typeface="Overpass"/>
                <a:cs typeface="Overpass"/>
                <a:sym typeface="Overpass"/>
              </a:rPr>
              <a:t>AFTER</a:t>
            </a:r>
            <a:endParaRPr b="0" i="0" sz="1050" u="none" cap="none" strike="noStrike">
              <a:solidFill>
                <a:srgbClr val="58D69A"/>
              </a:solidFill>
              <a:latin typeface="Calibri"/>
              <a:ea typeface="Calibri"/>
              <a:cs typeface="Calibri"/>
              <a:sym typeface="Calibri"/>
            </a:endParaRPr>
          </a:p>
        </p:txBody>
      </p:sp>
      <p:pic>
        <p:nvPicPr>
          <p:cNvPr id="198" name="Google Shape;198;g3a31ee56539_0_97"/>
          <p:cNvPicPr preferRelativeResize="0"/>
          <p:nvPr/>
        </p:nvPicPr>
        <p:blipFill>
          <a:blip r:embed="rId6">
            <a:alphaModFix/>
          </a:blip>
          <a:stretch>
            <a:fillRect/>
          </a:stretch>
        </p:blipFill>
        <p:spPr>
          <a:xfrm>
            <a:off x="-74500" y="859929"/>
            <a:ext cx="4609550" cy="2371849"/>
          </a:xfrm>
          <a:prstGeom prst="rect">
            <a:avLst/>
          </a:prstGeom>
          <a:noFill/>
          <a:ln>
            <a:noFill/>
          </a:ln>
        </p:spPr>
      </p:pic>
      <p:pic>
        <p:nvPicPr>
          <p:cNvPr id="199" name="Google Shape;199;g3a31ee56539_0_97"/>
          <p:cNvPicPr preferRelativeResize="0"/>
          <p:nvPr/>
        </p:nvPicPr>
        <p:blipFill>
          <a:blip r:embed="rId7">
            <a:alphaModFix/>
          </a:blip>
          <a:stretch>
            <a:fillRect/>
          </a:stretch>
        </p:blipFill>
        <p:spPr>
          <a:xfrm>
            <a:off x="4608950" y="859938"/>
            <a:ext cx="4609550" cy="34236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2025-10-27T11:49:20Z</dcterms:created>
  <dc:creator>PptxGenJS</dc:creator>
</cp:coreProperties>
</file>